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4"/>
  </p:notesMasterIdLst>
  <p:sldIdLst>
    <p:sldId id="258" r:id="rId2"/>
    <p:sldId id="405" r:id="rId3"/>
    <p:sldId id="355" r:id="rId4"/>
    <p:sldId id="328" r:id="rId5"/>
    <p:sldId id="327" r:id="rId6"/>
    <p:sldId id="330" r:id="rId7"/>
    <p:sldId id="329" r:id="rId8"/>
    <p:sldId id="331" r:id="rId9"/>
    <p:sldId id="386" r:id="rId10"/>
    <p:sldId id="271" r:id="rId11"/>
    <p:sldId id="266" r:id="rId12"/>
    <p:sldId id="267" r:id="rId13"/>
    <p:sldId id="268" r:id="rId14"/>
    <p:sldId id="269" r:id="rId15"/>
    <p:sldId id="272" r:id="rId16"/>
    <p:sldId id="276" r:id="rId17"/>
    <p:sldId id="333" r:id="rId18"/>
    <p:sldId id="387" r:id="rId19"/>
    <p:sldId id="285" r:id="rId20"/>
    <p:sldId id="300" r:id="rId21"/>
    <p:sldId id="301" r:id="rId22"/>
    <p:sldId id="307" r:id="rId23"/>
    <p:sldId id="308" r:id="rId24"/>
    <p:sldId id="388" r:id="rId25"/>
    <p:sldId id="389" r:id="rId26"/>
    <p:sldId id="309" r:id="rId27"/>
    <p:sldId id="369" r:id="rId28"/>
    <p:sldId id="368" r:id="rId29"/>
    <p:sldId id="312" r:id="rId30"/>
    <p:sldId id="310" r:id="rId31"/>
    <p:sldId id="370" r:id="rId32"/>
    <p:sldId id="406" r:id="rId33"/>
    <p:sldId id="393" r:id="rId34"/>
    <p:sldId id="339" r:id="rId35"/>
    <p:sldId id="316" r:id="rId36"/>
    <p:sldId id="315" r:id="rId37"/>
    <p:sldId id="390" r:id="rId38"/>
    <p:sldId id="391" r:id="rId39"/>
    <p:sldId id="392" r:id="rId40"/>
    <p:sldId id="347" r:id="rId41"/>
    <p:sldId id="394" r:id="rId42"/>
    <p:sldId id="343" r:id="rId43"/>
    <p:sldId id="344" r:id="rId44"/>
    <p:sldId id="324" r:id="rId45"/>
    <p:sldId id="325" r:id="rId46"/>
    <p:sldId id="323" r:id="rId47"/>
    <p:sldId id="314" r:id="rId48"/>
    <p:sldId id="340" r:id="rId49"/>
    <p:sldId id="341" r:id="rId50"/>
    <p:sldId id="342" r:id="rId51"/>
    <p:sldId id="299" r:id="rId52"/>
    <p:sldId id="395" r:id="rId53"/>
    <p:sldId id="363" r:id="rId54"/>
    <p:sldId id="351" r:id="rId55"/>
    <p:sldId id="350" r:id="rId56"/>
    <p:sldId id="353" r:id="rId57"/>
    <p:sldId id="356" r:id="rId58"/>
    <p:sldId id="396" r:id="rId59"/>
    <p:sldId id="397" r:id="rId60"/>
    <p:sldId id="398" r:id="rId61"/>
    <p:sldId id="399" r:id="rId62"/>
    <p:sldId id="400" r:id="rId63"/>
    <p:sldId id="407" r:id="rId64"/>
    <p:sldId id="401" r:id="rId65"/>
    <p:sldId id="357" r:id="rId66"/>
    <p:sldId id="358" r:id="rId67"/>
    <p:sldId id="402" r:id="rId68"/>
    <p:sldId id="403" r:id="rId69"/>
    <p:sldId id="404" r:id="rId70"/>
    <p:sldId id="359" r:id="rId71"/>
    <p:sldId id="360" r:id="rId72"/>
    <p:sldId id="361" r:id="rId73"/>
    <p:sldId id="362" r:id="rId74"/>
    <p:sldId id="364" r:id="rId75"/>
    <p:sldId id="365" r:id="rId76"/>
    <p:sldId id="372" r:id="rId77"/>
    <p:sldId id="383" r:id="rId78"/>
    <p:sldId id="366" r:id="rId79"/>
    <p:sldId id="376" r:id="rId80"/>
    <p:sldId id="380" r:id="rId81"/>
    <p:sldId id="381" r:id="rId82"/>
    <p:sldId id="373" r:id="rId83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27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39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3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3/24/21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1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4" y="629231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5" y="6405564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2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7" y="6405564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3" y="6446621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7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7" y="6307398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mitpressjournals.org/doi/pdf/10.1162/NECO_a_00990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gif"/><Relationship Id="rId3" Type="http://schemas.openxmlformats.org/officeDocument/2006/relationships/image" Target="../media/image27.png"/><Relationship Id="rId7" Type="http://schemas.openxmlformats.org/officeDocument/2006/relationships/image" Target="../media/image24.gif"/><Relationship Id="rId2" Type="http://schemas.openxmlformats.org/officeDocument/2006/relationships/hyperlink" Target="https://github.com/vdumoulin/conv_arithmetic/blob/master/README.m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gi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image" Target="../media/image35.pn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8.png"/><Relationship Id="rId4" Type="http://schemas.openxmlformats.org/officeDocument/2006/relationships/image" Target="../media/image4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8.png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mazon_Mechanical_Turk" TargetMode="External"/><Relationship Id="rId2" Type="http://schemas.openxmlformats.org/officeDocument/2006/relationships/hyperlink" Target="https://qz.com/1034972/the-data-that-changed-the-direction-of-ai-research-and-possibly-the-worl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0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1.png"/><Relationship Id="rId5" Type="http://schemas.openxmlformats.org/officeDocument/2006/relationships/image" Target="../media/image681.png"/><Relationship Id="rId4" Type="http://schemas.openxmlformats.org/officeDocument/2006/relationships/image" Target="../media/image67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0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11" Type="http://schemas.openxmlformats.org/officeDocument/2006/relationships/image" Target="../media/image75.png"/><Relationship Id="rId5" Type="http://schemas.openxmlformats.org/officeDocument/2006/relationships/image" Target="../media/image690.png"/><Relationship Id="rId10" Type="http://schemas.openxmlformats.org/officeDocument/2006/relationships/image" Target="../media/image740.png"/><Relationship Id="rId4" Type="http://schemas.openxmlformats.org/officeDocument/2006/relationships/image" Target="../media/image680.png"/><Relationship Id="rId9" Type="http://schemas.openxmlformats.org/officeDocument/2006/relationships/image" Target="../media/image73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dblp.uni-trier.de/pers/hd/i/Ioffe:Sergey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pdf/1502.03167v3.pdf" TargetMode="External"/><Relationship Id="rId4" Type="http://schemas.openxmlformats.org/officeDocument/2006/relationships/hyperlink" Target="http://dblp.uni-trier.de/pers/hd/s/Szegedy:Christian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hyperlink" Target="https://arxiv.org/pdf/1502.03167v3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://jmlr.org/papers/volume15/srivastava14a/srivastava14a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e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://www.robots.ox.ac.uk/~vgg/research/very_deep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emf"/><Relationship Id="rId4" Type="http://schemas.openxmlformats.org/officeDocument/2006/relationships/hyperlink" Target="http://arxiv.org/pdf/1409.1556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hyperlink" Target="http://web.cse.ohio-state.edu/~panda.2/5194/slides/2.c.GoogLeNet.pdf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iff"/><Relationship Id="rId2" Type="http://schemas.openxmlformats.org/officeDocument/2006/relationships/image" Target="../media/image106.tif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iff"/><Relationship Id="rId2" Type="http://schemas.openxmlformats.org/officeDocument/2006/relationships/image" Target="../media/image108.tif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tif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tif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Unit 10. Convolutional and </a:t>
            </a:r>
            <a:br>
              <a:rPr lang="en-US" sz="6600" dirty="0"/>
            </a:br>
            <a:r>
              <a:rPr lang="en-US" sz="6600" dirty="0"/>
              <a:t>Deep Neural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EL-GY 6143:  Introduction to machine learning</a:t>
            </a:r>
          </a:p>
          <a:p>
            <a:r>
              <a:rPr lang="en-US" dirty="0"/>
              <a:t>Prof. </a:t>
            </a:r>
            <a:r>
              <a:rPr lang="en-US" dirty="0" err="1"/>
              <a:t>pei</a:t>
            </a:r>
            <a:r>
              <a:rPr lang="en-US" dirty="0"/>
              <a:t> </a:t>
            </a:r>
            <a:r>
              <a:rPr lang="en-US" dirty="0" err="1"/>
              <a:t>liu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One Layer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1-layer neural net (e.g. linear classifier) computes an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activation</a:t>
                </a:r>
              </a:p>
              <a:p>
                <a:pPr marL="0" indent="0">
                  <a:buNone/>
                </a:pPr>
                <a:r>
                  <a:rPr lang="en-US" b="0" dirty="0"/>
                  <a:t>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𝑎𝑐𝑡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from linear score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unit divides input space into two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half spaces</a:t>
                </a:r>
              </a:p>
              <a:p>
                <a:pPr lvl="1"/>
                <a:r>
                  <a:rPr lang="en-US" dirty="0"/>
                  <a:t>The half spaces are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linearly separated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Figure shows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case with</a:t>
                </a:r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We say that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tuned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when output is largest:</a:t>
                </a:r>
              </a:p>
              <a:p>
                <a:pPr lvl="1"/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largest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largest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So,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largest when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=0⇒</m:t>
                    </m:r>
                  </m:oMath>
                </a14:m>
                <a:r>
                  <a:rPr lang="en-US" dirty="0"/>
                  <a:t> Input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Thus, input should be aligned with weights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7864" y="2639190"/>
            <a:ext cx="2838920" cy="297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Layer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51" y="2050999"/>
            <a:ext cx="6049861" cy="2651154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986016" y="1655632"/>
            <a:ext cx="4741793" cy="4329817"/>
          </a:xfrm>
        </p:spPr>
        <p:txBody>
          <a:bodyPr/>
          <a:lstStyle/>
          <a:p>
            <a:r>
              <a:rPr lang="en-US" dirty="0"/>
              <a:t>Two-layer neural networks:</a:t>
            </a:r>
          </a:p>
          <a:p>
            <a:pPr lvl="1"/>
            <a:r>
              <a:rPr lang="en-US" dirty="0"/>
              <a:t>Implement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nonlinear</a:t>
            </a:r>
            <a:r>
              <a:rPr lang="en-US" dirty="0"/>
              <a:t> boundaries</a:t>
            </a:r>
          </a:p>
          <a:p>
            <a:pPr lvl="1"/>
            <a:r>
              <a:rPr lang="en-US" dirty="0"/>
              <a:t>Built from intersections of linear regions </a:t>
            </a:r>
          </a:p>
          <a:p>
            <a:endParaRPr lang="en-US" dirty="0"/>
          </a:p>
          <a:p>
            <a:r>
              <a:rPr lang="en-US" dirty="0"/>
              <a:t>Picture to left:</a:t>
            </a:r>
          </a:p>
          <a:p>
            <a:pPr lvl="1"/>
            <a:r>
              <a:rPr lang="en-US" dirty="0"/>
              <a:t>Output of </a:t>
            </a:r>
            <a:r>
              <a:rPr lang="en-US" dirty="0" err="1"/>
              <a:t>Tensorboard</a:t>
            </a:r>
            <a:endParaRPr lang="en-US" dirty="0"/>
          </a:p>
          <a:p>
            <a:pPr lvl="1"/>
            <a:r>
              <a:rPr lang="en-US" dirty="0"/>
              <a:t>Tool in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dirty="0"/>
              <a:t>Provided for visualizing neural nets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6679" y="5335398"/>
            <a:ext cx="4866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Kaz</a:t>
            </a:r>
            <a:r>
              <a:rPr lang="en-US" dirty="0"/>
              <a:t> Sato, “Google Cloud Platform Empowers</a:t>
            </a:r>
          </a:p>
          <a:p>
            <a:r>
              <a:rPr lang="en-US" dirty="0" err="1"/>
              <a:t>TensorFlow</a:t>
            </a:r>
            <a:r>
              <a:rPr lang="en-US" dirty="0"/>
              <a:t> and Machine Learning”</a:t>
            </a:r>
          </a:p>
        </p:txBody>
      </p:sp>
    </p:spTree>
    <p:extLst>
      <p:ext uri="{BB962C8B-B14F-4D97-AF65-F5344CB8AC3E}">
        <p14:creationId xmlns:p14="http://schemas.microsoft.com/office/powerpoint/2010/main" val="281178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about a More Complicated Region?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102" y="1723968"/>
            <a:ext cx="3902850" cy="389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96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Multiple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300" y="1616341"/>
            <a:ext cx="6718157" cy="3994191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576456" y="1535185"/>
            <a:ext cx="3579223" cy="4333909"/>
          </a:xfrm>
        </p:spPr>
        <p:txBody>
          <a:bodyPr/>
          <a:lstStyle/>
          <a:p>
            <a:r>
              <a:rPr lang="en-US" dirty="0"/>
              <a:t>More hidden layers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Hierarchies</a:t>
            </a:r>
            <a:r>
              <a:rPr lang="en-US" dirty="0"/>
              <a:t> of features</a:t>
            </a:r>
          </a:p>
          <a:p>
            <a:r>
              <a:rPr lang="en-US" dirty="0"/>
              <a:t>Generate very complex shapes</a:t>
            </a:r>
          </a:p>
        </p:txBody>
      </p:sp>
    </p:spTree>
    <p:extLst>
      <p:ext uri="{BB962C8B-B14F-4D97-AF65-F5344CB8AC3E}">
        <p14:creationId xmlns:p14="http://schemas.microsoft.com/office/powerpoint/2010/main" val="114623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Classify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361" y="1712510"/>
            <a:ext cx="4062150" cy="393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60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Deep</a:t>
            </a:r>
            <a:r>
              <a:rPr lang="en-US" dirty="0"/>
              <a:t> Neural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081" y="1689079"/>
            <a:ext cx="846772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913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 Inspiration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Processing in the brain uses multi-layer processing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8" name="Group 2"/>
          <p:cNvGrpSpPr>
            <a:grpSpLocks/>
          </p:cNvGrpSpPr>
          <p:nvPr/>
        </p:nvGrpSpPr>
        <p:grpSpPr bwMode="auto">
          <a:xfrm>
            <a:off x="1744240" y="2351194"/>
            <a:ext cx="8002588" cy="3517900"/>
            <a:chOff x="898" y="1754"/>
            <a:chExt cx="12603" cy="5542"/>
          </a:xfrm>
        </p:grpSpPr>
        <p:grpSp>
          <p:nvGrpSpPr>
            <p:cNvPr id="9" name="Group 3"/>
            <p:cNvGrpSpPr>
              <a:grpSpLocks/>
            </p:cNvGrpSpPr>
            <p:nvPr/>
          </p:nvGrpSpPr>
          <p:grpSpPr bwMode="auto">
            <a:xfrm>
              <a:off x="898" y="1754"/>
              <a:ext cx="12603" cy="5542"/>
              <a:chOff x="898" y="1754"/>
              <a:chExt cx="12603" cy="5542"/>
            </a:xfrm>
          </p:grpSpPr>
          <p:sp>
            <p:nvSpPr>
              <p:cNvPr id="10" name="Freeform 4"/>
              <p:cNvSpPr>
                <a:spLocks/>
              </p:cNvSpPr>
              <p:nvPr/>
            </p:nvSpPr>
            <p:spPr bwMode="auto">
              <a:xfrm>
                <a:off x="898" y="1754"/>
                <a:ext cx="12603" cy="5542"/>
              </a:xfrm>
              <a:custGeom>
                <a:avLst/>
                <a:gdLst>
                  <a:gd name="T0" fmla="+- 0 898 898"/>
                  <a:gd name="T1" fmla="*/ T0 w 12603"/>
                  <a:gd name="T2" fmla="+- 0 1754 1754"/>
                  <a:gd name="T3" fmla="*/ 1754 h 5542"/>
                  <a:gd name="T4" fmla="+- 0 13502 898"/>
                  <a:gd name="T5" fmla="*/ T4 w 12603"/>
                  <a:gd name="T6" fmla="+- 0 1754 1754"/>
                  <a:gd name="T7" fmla="*/ 1754 h 5542"/>
                  <a:gd name="T8" fmla="+- 0 13502 898"/>
                  <a:gd name="T9" fmla="*/ T8 w 12603"/>
                  <a:gd name="T10" fmla="+- 0 7296 1754"/>
                  <a:gd name="T11" fmla="*/ 7296 h 5542"/>
                  <a:gd name="T12" fmla="+- 0 898 898"/>
                  <a:gd name="T13" fmla="*/ T12 w 12603"/>
                  <a:gd name="T14" fmla="+- 0 7296 1754"/>
                  <a:gd name="T15" fmla="*/ 7296 h 5542"/>
                  <a:gd name="T16" fmla="+- 0 898 898"/>
                  <a:gd name="T17" fmla="*/ T16 w 12603"/>
                  <a:gd name="T18" fmla="+- 0 1754 1754"/>
                  <a:gd name="T19" fmla="*/ 1754 h 5542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12603" h="5542">
                    <a:moveTo>
                      <a:pt x="0" y="0"/>
                    </a:moveTo>
                    <a:lnTo>
                      <a:pt x="12604" y="0"/>
                    </a:lnTo>
                    <a:lnTo>
                      <a:pt x="12604" y="5542"/>
                    </a:lnTo>
                    <a:lnTo>
                      <a:pt x="0" y="55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5125" name="Picture 5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8" y="1754"/>
                <a:ext cx="12603" cy="55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445055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03D5-AD97-464C-B089-4C4A9F940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and Why Now?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66145E-CB47-4765-8B25-0FDC82235C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Early history (see </a:t>
                </a:r>
                <a:r>
                  <a:rPr lang="en-US" dirty="0">
                    <a:hlinkClick r:id="rId2"/>
                  </a:rPr>
                  <a:t>article</a:t>
                </a:r>
                <a:r>
                  <a:rPr lang="en-US" dirty="0"/>
                  <a:t>):</a:t>
                </a:r>
              </a:p>
              <a:p>
                <a:pPr lvl="1"/>
                <a:r>
                  <a:rPr lang="en-US" dirty="0"/>
                  <a:t>Using multiple layers dates to 1965 (</a:t>
                </a:r>
                <a:r>
                  <a:rPr lang="en-US" dirty="0" err="1"/>
                  <a:t>Ivakhenko</a:t>
                </a:r>
                <a:r>
                  <a:rPr lang="en-US" dirty="0"/>
                  <a:t> and Lapa)  </a:t>
                </a:r>
              </a:p>
              <a:p>
                <a:pPr lvl="1"/>
                <a:r>
                  <a:rPr lang="en-US" dirty="0"/>
                  <a:t>Convolutional networks with pooling (Fukushima, 1980)</a:t>
                </a:r>
              </a:p>
              <a:p>
                <a:pPr lvl="1"/>
                <a:r>
                  <a:rPr lang="en-US" dirty="0"/>
                  <a:t>Back-propagation in deep networks:  (</a:t>
                </a:r>
                <a:r>
                  <a:rPr lang="en-US" dirty="0" err="1"/>
                  <a:t>Werbos</a:t>
                </a:r>
                <a:r>
                  <a:rPr lang="en-US" dirty="0"/>
                  <a:t> 1982, </a:t>
                </a:r>
                <a:r>
                  <a:rPr lang="en-US" dirty="0" err="1"/>
                  <a:t>LeCun</a:t>
                </a:r>
                <a:r>
                  <a:rPr lang="en-US" dirty="0"/>
                  <a:t>, 1989)</a:t>
                </a:r>
              </a:p>
              <a:p>
                <a:r>
                  <a:rPr lang="en-US" dirty="0"/>
                  <a:t>But larger networks were a challenge:</a:t>
                </a:r>
              </a:p>
              <a:p>
                <a:pPr lvl="1"/>
                <a:r>
                  <a:rPr lang="en-US" dirty="0"/>
                  <a:t>Limited training data (Many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overfitting)</a:t>
                </a:r>
              </a:p>
              <a:p>
                <a:pPr lvl="1"/>
                <a:r>
                  <a:rPr lang="en-US" dirty="0"/>
                  <a:t>Limited Computational power</a:t>
                </a:r>
              </a:p>
              <a:p>
                <a:pPr lvl="1"/>
                <a:r>
                  <a:rPr lang="en-US" dirty="0"/>
                  <a:t>Vanishing gradient:  </a:t>
                </a:r>
                <a:r>
                  <a:rPr lang="en-US" dirty="0" err="1"/>
                  <a:t>Sigmoids</a:t>
                </a:r>
                <a:r>
                  <a:rPr lang="en-US" dirty="0"/>
                  <a:t> produce gradients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en-US" dirty="0"/>
                  <a:t> for large inputs.  </a:t>
                </a:r>
                <a:br>
                  <a:rPr lang="en-US" dirty="0"/>
                </a:br>
                <a:r>
                  <a:rPr lang="en-US" dirty="0"/>
                  <a:t>Many gradients vanish for many layers</a:t>
                </a:r>
              </a:p>
              <a:p>
                <a:r>
                  <a:rPr lang="en-US" dirty="0" err="1"/>
                  <a:t>AlexNet</a:t>
                </a:r>
                <a:r>
                  <a:rPr lang="en-US" dirty="0"/>
                  <a:t> with ImageNet introduced many solutions:</a:t>
                </a:r>
              </a:p>
              <a:p>
                <a:pPr lvl="1"/>
                <a:r>
                  <a:rPr lang="en-US" dirty="0"/>
                  <a:t>Trained on much larger dataset</a:t>
                </a:r>
              </a:p>
              <a:p>
                <a:pPr lvl="1"/>
                <a:r>
                  <a:rPr lang="en-US" dirty="0"/>
                  <a:t>Dropout, </a:t>
                </a:r>
                <a:r>
                  <a:rPr lang="en-US" dirty="0" err="1"/>
                  <a:t>ReLU</a:t>
                </a:r>
                <a:r>
                  <a:rPr lang="en-US" dirty="0"/>
                  <a:t> activations, batch-norm and other tricks…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66145E-CB47-4765-8B25-0FDC82235C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B9705-537D-4D94-B6AF-E15E33AC8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7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68975" y="2406838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064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6"/>
            <a:ext cx="10058400" cy="4130003"/>
          </a:xfrm>
        </p:spPr>
        <p:txBody>
          <a:bodyPr>
            <a:normAutofit/>
          </a:bodyPr>
          <a:lstStyle/>
          <a:p>
            <a:r>
              <a:rPr lang="en-US" dirty="0"/>
              <a:t>Early layers in deep neural networks often find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local features</a:t>
            </a:r>
          </a:p>
          <a:p>
            <a:r>
              <a:rPr lang="en-US" dirty="0"/>
              <a:t>Small patterns in larger image</a:t>
            </a:r>
          </a:p>
          <a:p>
            <a:pPr lvl="1"/>
            <a:r>
              <a:rPr lang="en-US" dirty="0"/>
              <a:t>Examples:  Small lines, curves, edges</a:t>
            </a:r>
          </a:p>
          <a:p>
            <a:r>
              <a:rPr lang="en-US" dirty="0"/>
              <a:t>Subsequent layers combine local features to create more complex features</a:t>
            </a:r>
          </a:p>
          <a:p>
            <a:r>
              <a:rPr lang="en-US" dirty="0"/>
              <a:t>The features can be located anywhere</a:t>
            </a:r>
          </a:p>
          <a:p>
            <a:r>
              <a:rPr lang="en-US" dirty="0"/>
              <a:t>How do we find them?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  <p:pic>
        <p:nvPicPr>
          <p:cNvPr id="6146" name="Picture 2" descr="Hierarchical Featur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48"/>
          <a:stretch/>
        </p:blipFill>
        <p:spPr bwMode="auto">
          <a:xfrm>
            <a:off x="6096000" y="3228975"/>
            <a:ext cx="2645181" cy="27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82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18803-C3C4-48C2-B4CE-2690F982E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5C6E0-4F02-48B7-A148-A53162AA1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 the motivation for deep networks</a:t>
            </a:r>
          </a:p>
          <a:p>
            <a:pPr lvl="1"/>
            <a:r>
              <a:rPr lang="en-US" dirty="0"/>
              <a:t>Qualitatively describe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feature hierarchies</a:t>
            </a:r>
          </a:p>
          <a:p>
            <a:r>
              <a:rPr lang="en-US" dirty="0"/>
              <a:t>Mathematically describe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convolutional layer</a:t>
            </a:r>
          </a:p>
          <a:p>
            <a:r>
              <a:rPr lang="en-US" dirty="0"/>
              <a:t>Visualize outputs of convolutional filters on images</a:t>
            </a:r>
          </a:p>
          <a:p>
            <a:r>
              <a:rPr lang="en-US" dirty="0"/>
              <a:t>Implement convolutional layers in </a:t>
            </a:r>
            <a:r>
              <a:rPr lang="en-US" dirty="0" err="1"/>
              <a:t>Tensorflow</a:t>
            </a:r>
            <a:endParaRPr lang="en-US" dirty="0"/>
          </a:p>
          <a:p>
            <a:r>
              <a:rPr lang="en-US" dirty="0"/>
              <a:t>Describe and implement algorithmic enhancements for deep networks</a:t>
            </a:r>
          </a:p>
          <a:p>
            <a:pPr lvl="1"/>
            <a:r>
              <a:rPr lang="en-US" dirty="0"/>
              <a:t>Dropout, batch normalization and data augmentation</a:t>
            </a:r>
          </a:p>
          <a:p>
            <a:r>
              <a:rPr lang="en-US" dirty="0"/>
              <a:t>Determine when a GPU is needed</a:t>
            </a:r>
          </a:p>
          <a:p>
            <a:r>
              <a:rPr lang="en-US" dirty="0"/>
              <a:t>Describe and implement transfer learning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3F24D-8C79-4752-B392-D959E9D80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92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DEDC8-622D-46A9-9D9B-0C99E23C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3053F-C179-4138-8BE5-469C5566F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find local features?</a:t>
            </a:r>
          </a:p>
          <a:p>
            <a:r>
              <a:rPr lang="en-US" dirty="0"/>
              <a:t>A localization problem.</a:t>
            </a:r>
          </a:p>
          <a:p>
            <a:r>
              <a:rPr lang="en-US" dirty="0"/>
              <a:t>Example:  Find the digit “3” in the 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54AD5-3A2F-416A-8D4E-2F39438B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6DE22D33-AA4B-4CA8-9BB3-12F7C11A84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" b="48739"/>
          <a:stretch/>
        </p:blipFill>
        <p:spPr bwMode="auto">
          <a:xfrm>
            <a:off x="6080341" y="2596080"/>
            <a:ext cx="4511743" cy="305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112698-1A39-4AAD-95A2-0FD661025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512" y="2957464"/>
            <a:ext cx="1483219" cy="14832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F863001-020C-4D20-B3C3-BBAD81F8F391}"/>
              </a:ext>
            </a:extLst>
          </p:cNvPr>
          <p:cNvSpPr/>
          <p:nvPr/>
        </p:nvSpPr>
        <p:spPr>
          <a:xfrm>
            <a:off x="7826927" y="3569960"/>
            <a:ext cx="176169" cy="2302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F1B99-5E10-49D4-A047-DF6AA3587ABC}"/>
              </a:ext>
            </a:extLst>
          </p:cNvPr>
          <p:cNvSpPr/>
          <p:nvPr/>
        </p:nvSpPr>
        <p:spPr>
          <a:xfrm>
            <a:off x="9174747" y="3583948"/>
            <a:ext cx="176169" cy="2302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25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DEDC8-622D-46A9-9D9B-0C99E23C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via “Correlation”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53053F-C179-4138-8BE5-469C5566F2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6117252" cy="4329817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Correlation</a:t>
                </a:r>
                <a:r>
                  <a:rPr lang="en-US" dirty="0"/>
                  <a:t>:  Find local feature by sliding window</a:t>
                </a:r>
              </a:p>
              <a:p>
                <a:r>
                  <a:rPr lang="en-US" dirty="0"/>
                  <a:t>Large image: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(e.g. 512 x 512)</a:t>
                </a:r>
              </a:p>
              <a:p>
                <a:r>
                  <a:rPr lang="en-US" dirty="0"/>
                  <a:t>Small filter: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(e.g. 8 x 8)</a:t>
                </a:r>
              </a:p>
              <a:p>
                <a:r>
                  <a:rPr lang="en-US" dirty="0"/>
                  <a:t>At each offset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compute: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br>
                  <a:rPr lang="en-US" dirty="0"/>
                </a:b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Correlation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with image box starting at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is large if feature is present around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53053F-C179-4138-8BE5-469C5566F2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6117252" cy="4329817"/>
              </a:xfrm>
              <a:blipFill>
                <a:blip r:embed="rId2"/>
                <a:stretch>
                  <a:fillRect l="-2393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54AD5-3A2F-416A-8D4E-2F39438B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8412D337-22B2-425B-B907-44AE13D558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2"/>
          <a:stretch/>
        </p:blipFill>
        <p:spPr bwMode="auto">
          <a:xfrm>
            <a:off x="8010524" y="2239462"/>
            <a:ext cx="2260501" cy="109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444A54-358B-4D10-922E-72C4FF37D1EC}"/>
              </a:ext>
            </a:extLst>
          </p:cNvPr>
          <p:cNvSpPr/>
          <p:nvPr/>
        </p:nvSpPr>
        <p:spPr>
          <a:xfrm>
            <a:off x="9175203" y="2582671"/>
            <a:ext cx="275698" cy="385978"/>
          </a:xfrm>
          <a:prstGeom prst="rect">
            <a:avLst/>
          </a:prstGeom>
          <a:solidFill>
            <a:srgbClr val="92278F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4E51D9-D714-408F-B564-D448386887DD}"/>
                  </a:ext>
                </a:extLst>
              </p:cNvPr>
              <p:cNvSpPr txBox="1"/>
              <p:nvPr/>
            </p:nvSpPr>
            <p:spPr>
              <a:xfrm>
                <a:off x="6929307" y="1577557"/>
                <a:ext cx="9467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Filter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4E51D9-D714-408F-B564-D44838688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307" y="1577557"/>
                <a:ext cx="946798" cy="369332"/>
              </a:xfrm>
              <a:prstGeom prst="rect">
                <a:avLst/>
              </a:prstGeom>
              <a:blipFill>
                <a:blip r:embed="rId4"/>
                <a:stretch>
                  <a:fillRect l="-580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D97C4B-489A-4408-82A1-9BBD306D958B}"/>
                  </a:ext>
                </a:extLst>
              </p:cNvPr>
              <p:cNvSpPr txBox="1"/>
              <p:nvPr/>
            </p:nvSpPr>
            <p:spPr>
              <a:xfrm>
                <a:off x="8340064" y="1539277"/>
                <a:ext cx="2221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Image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D97C4B-489A-4408-82A1-9BBD306D9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064" y="1539277"/>
                <a:ext cx="2221675" cy="369332"/>
              </a:xfrm>
              <a:prstGeom prst="rect">
                <a:avLst/>
              </a:prstGeom>
              <a:blipFill>
                <a:blip r:embed="rId5"/>
                <a:stretch>
                  <a:fillRect l="-219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19D1F2-E5DD-4A0E-9CB9-36837A638B25}"/>
                  </a:ext>
                </a:extLst>
              </p:cNvPr>
              <p:cNvSpPr txBox="1"/>
              <p:nvPr/>
            </p:nvSpPr>
            <p:spPr>
              <a:xfrm>
                <a:off x="10438710" y="1520038"/>
                <a:ext cx="1104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19D1F2-E5DD-4A0E-9CB9-36837A638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8710" y="1520038"/>
                <a:ext cx="1104542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ECE9BF7-F1D8-4A27-8C09-3C34C376D161}"/>
              </a:ext>
            </a:extLst>
          </p:cNvPr>
          <p:cNvSpPr txBox="1"/>
          <p:nvPr/>
        </p:nvSpPr>
        <p:spPr>
          <a:xfrm>
            <a:off x="10796632" y="2473614"/>
            <a:ext cx="92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High</a:t>
            </a:r>
          </a:p>
        </p:txBody>
      </p:sp>
      <p:pic>
        <p:nvPicPr>
          <p:cNvPr id="17" name="Picture 2" descr="Related image">
            <a:extLst>
              <a:ext uri="{FF2B5EF4-FFF2-40B4-BE49-F238E27FC236}">
                <a16:creationId xmlns:a16="http://schemas.microsoft.com/office/drawing/2014/main" id="{88FD9CD3-144D-4A94-BD7F-4E601B45D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307" y="3625815"/>
            <a:ext cx="3303970" cy="109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4B1BF4D-07D9-4E7F-9F06-65DDBB7CD901}"/>
              </a:ext>
            </a:extLst>
          </p:cNvPr>
          <p:cNvSpPr/>
          <p:nvPr/>
        </p:nvSpPr>
        <p:spPr>
          <a:xfrm>
            <a:off x="9582070" y="4172705"/>
            <a:ext cx="275698" cy="385978"/>
          </a:xfrm>
          <a:prstGeom prst="rect">
            <a:avLst/>
          </a:prstGeom>
          <a:solidFill>
            <a:srgbClr val="92278F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9ACE74-15AC-4E92-9EDA-54681F74EF28}"/>
              </a:ext>
            </a:extLst>
          </p:cNvPr>
          <p:cNvSpPr txBox="1"/>
          <p:nvPr/>
        </p:nvSpPr>
        <p:spPr>
          <a:xfrm>
            <a:off x="10758883" y="3859967"/>
            <a:ext cx="92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Low</a:t>
            </a:r>
          </a:p>
        </p:txBody>
      </p:sp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08E0C194-03C9-4740-B4B6-CBBA41DD8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75"/>
          <a:stretch/>
        </p:blipFill>
        <p:spPr bwMode="auto">
          <a:xfrm>
            <a:off x="6929306" y="2228770"/>
            <a:ext cx="1081218" cy="109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51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4" grpId="0"/>
      <p:bldP spid="15" grpId="0"/>
      <p:bldP spid="9" grpId="0"/>
      <p:bldP spid="18" grpId="0" animBg="1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5979-55D0-443E-B1C0-DBE41EF83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BCBC-020E-4F2F-8A93-3BBD21F1E1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 signal processing and math, convolution includes flipping: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lit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br>
                  <a:rPr lang="en-US" dirty="0"/>
                </a:b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Implemented in scipy.signal.convolve2d</a:t>
                </a:r>
              </a:p>
              <a:p>
                <a:pPr lvl="1"/>
                <a:r>
                  <a:rPr lang="en-US" dirty="0"/>
                  <a:t>For this class, we will call this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convolution with reversal</a:t>
                </a:r>
              </a:p>
              <a:p>
                <a:r>
                  <a:rPr lang="en-US" dirty="0"/>
                  <a:t>But, in many neural network packages (including </a:t>
                </a:r>
                <a:r>
                  <a:rPr lang="en-US" dirty="0" err="1"/>
                  <a:t>Keras</a:t>
                </a:r>
                <a:r>
                  <a:rPr lang="en-US" dirty="0"/>
                  <a:t>), convolution does not include flipping: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lit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signal processing, this is called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correlation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Implemented in scipy.signal.correlate2d</a:t>
                </a:r>
              </a:p>
              <a:p>
                <a:pPr lvl="1"/>
                <a:r>
                  <a:rPr lang="en-US" dirty="0"/>
                  <a:t>Following use in deep learning, we will call this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convolution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BCBC-020E-4F2F-8A93-3BBD21F1E1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CFDAA-D160-4483-87AB-60405C3F9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36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9FB93-B27B-4AB5-AA0F-AC9714336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2ABADC-3D6F-4421-9EE5-09CDCB9B1A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Suppose inputs are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 (without reversal)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lit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Different ways to define outputs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Valid</a:t>
                </a:r>
                <a:r>
                  <a:rPr lang="en-US" dirty="0"/>
                  <a:t> mode: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+1,  0≤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Requires no zero padding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Same</a:t>
                </a:r>
                <a:r>
                  <a:rPr lang="en-US" dirty="0"/>
                  <a:t> mode:  Output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Usually use zero padding for neural networks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Full</a:t>
                </a:r>
                <a:r>
                  <a:rPr lang="en-US" dirty="0"/>
                  <a:t> mode: Output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 used often in neural networks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2ABADC-3D6F-4421-9EE5-09CDCB9B1A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550B4-F511-4FF1-8143-91F897CDC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74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9FB93-B27B-4AB5-AA0F-AC9714336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Conditions Illustrated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ABADC-3D6F-4421-9EE5-09CDCB9B1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03181"/>
            <a:ext cx="10058400" cy="4329817"/>
          </a:xfrm>
        </p:spPr>
        <p:txBody>
          <a:bodyPr>
            <a:normAutofit/>
          </a:bodyPr>
          <a:lstStyle/>
          <a:p>
            <a:r>
              <a:rPr lang="en-US" dirty="0"/>
              <a:t>There are three ways to handle boundary conditions</a:t>
            </a:r>
          </a:p>
          <a:p>
            <a:r>
              <a:rPr lang="en-US" dirty="0"/>
              <a:t>See excellent </a:t>
            </a:r>
            <a:r>
              <a:rPr lang="en-US" dirty="0">
                <a:hlinkClick r:id="rId2"/>
              </a:rPr>
              <a:t>github</a:t>
            </a:r>
            <a:r>
              <a:rPr lang="en-US" dirty="0"/>
              <a:t> with animated gifs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550B4-F511-4FF1-8143-91F897CDC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150AAC-AC08-4344-9CAF-00BC4F954433}"/>
                  </a:ext>
                </a:extLst>
              </p:cNvPr>
              <p:cNvSpPr txBox="1"/>
              <p:nvPr/>
            </p:nvSpPr>
            <p:spPr>
              <a:xfrm>
                <a:off x="1276904" y="4818970"/>
                <a:ext cx="2906950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Valid mode </a:t>
                </a:r>
                <a:br>
                  <a:rPr lang="en-US" sz="1600" dirty="0"/>
                </a:br>
                <a:r>
                  <a:rPr lang="en-US" sz="1600" dirty="0"/>
                  <a:t>(no zero padding)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Output shape: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×(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150AAC-AC08-4344-9CAF-00BC4F954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904" y="4818970"/>
                <a:ext cx="2906950" cy="1323439"/>
              </a:xfrm>
              <a:prstGeom prst="rect">
                <a:avLst/>
              </a:prstGeom>
              <a:blipFill>
                <a:blip r:embed="rId3"/>
                <a:stretch>
                  <a:fillRect l="-1304" t="-952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065794-6A0D-42B9-9A0E-3AF7D94C84CF}"/>
                  </a:ext>
                </a:extLst>
              </p:cNvPr>
              <p:cNvSpPr txBox="1"/>
              <p:nvPr/>
            </p:nvSpPr>
            <p:spPr>
              <a:xfrm>
                <a:off x="5064780" y="4724065"/>
                <a:ext cx="1744452" cy="1354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Same mode </a:t>
                </a:r>
                <a:br>
                  <a:rPr lang="en-US" sz="1600" dirty="0"/>
                </a:br>
                <a:r>
                  <a:rPr lang="en-US" sz="1600" dirty="0"/>
                  <a:t>(half zero padding)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Output shape: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065794-6A0D-42B9-9A0E-3AF7D94C8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780" y="4724065"/>
                <a:ext cx="1744452" cy="1354217"/>
              </a:xfrm>
              <a:prstGeom prst="rect">
                <a:avLst/>
              </a:prstGeom>
              <a:blipFill>
                <a:blip r:embed="rId4"/>
                <a:stretch>
                  <a:fillRect l="-1439" t="-1869" r="-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FC9E7C-D66A-4747-AC77-2C32971A8B19}"/>
                  </a:ext>
                </a:extLst>
              </p:cNvPr>
              <p:cNvSpPr txBox="1"/>
              <p:nvPr/>
            </p:nvSpPr>
            <p:spPr>
              <a:xfrm>
                <a:off x="8211372" y="4774258"/>
                <a:ext cx="2908553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Full mode </a:t>
                </a:r>
                <a:br>
                  <a:rPr lang="en-US" sz="1600" dirty="0"/>
                </a:br>
                <a:r>
                  <a:rPr lang="en-US" sz="1600" dirty="0"/>
                  <a:t>(full zero padding)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Output shape: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×(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1)</m:t>
                      </m:r>
                      <m:r>
                        <m:rPr>
                          <m:nor/>
                        </m:rPr>
                        <a:rPr lang="en-US" sz="1600" dirty="0"/>
                        <m:t>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FC9E7C-D66A-4747-AC77-2C32971A8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372" y="4774258"/>
                <a:ext cx="2908553" cy="1323439"/>
              </a:xfrm>
              <a:prstGeom prst="rect">
                <a:avLst/>
              </a:prstGeom>
              <a:blipFill>
                <a:blip r:embed="rId5"/>
                <a:stretch>
                  <a:fillRect l="-870" t="-943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53FAC529-E7EF-5843-9F4E-EE49A6F9B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346" y="2306420"/>
            <a:ext cx="2210373" cy="251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08A1206-ED1B-3C45-9A36-C96C0371C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884" y="2270018"/>
            <a:ext cx="2401330" cy="254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AB2619-9688-504D-86CD-1FDEEA2A6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734" y="2045368"/>
            <a:ext cx="2345456" cy="272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43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B1409-EC9F-485B-B0BC-C7DF1C9F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2D Convolution Example with Valid Mode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36A71E-75A1-4B26-BE9F-98F97B372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8DF011-C905-45FA-887F-2D9BB1CF3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974" y="1537858"/>
            <a:ext cx="6723786" cy="42917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8BBDB1-42D7-4CAE-AAD8-3A9C0B4109A1}"/>
                  </a:ext>
                </a:extLst>
              </p:cNvPr>
              <p:cNvSpPr txBox="1"/>
              <p:nvPr/>
            </p:nvSpPr>
            <p:spPr>
              <a:xfrm>
                <a:off x="8936736" y="2334768"/>
                <a:ext cx="1860189" cy="1378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Kernel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8BBDB1-42D7-4CAE-AAD8-3A9C0B410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736" y="2334768"/>
                <a:ext cx="1860189" cy="1378904"/>
              </a:xfrm>
              <a:prstGeom prst="rect">
                <a:avLst/>
              </a:prstGeom>
              <a:blipFill>
                <a:blip r:embed="rId3"/>
                <a:stretch>
                  <a:fillRect l="-2623" t="-2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2741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A572C-E682-41DF-B716-D5A3D8470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Convolution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FC325-6B80-42E8-8B38-E20D6AA6D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now demonstrate 2D convolution in Python</a:t>
            </a:r>
          </a:p>
          <a:p>
            <a:r>
              <a:rPr lang="en-US" dirty="0"/>
              <a:t>We use the following packages:</a:t>
            </a:r>
          </a:p>
          <a:p>
            <a:pPr lvl="1"/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skimage</a:t>
            </a:r>
            <a:r>
              <a:rPr lang="en-US" dirty="0"/>
              <a:t>:  Image processing</a:t>
            </a:r>
          </a:p>
          <a:p>
            <a:pPr lvl="1"/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scipy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signal</a:t>
            </a:r>
            <a:r>
              <a:rPr lang="en-US" dirty="0"/>
              <a:t>:  For signal processing</a:t>
            </a:r>
          </a:p>
          <a:p>
            <a:r>
              <a:rPr lang="en-US" dirty="0"/>
              <a:t>We experiment with “cameraman” image</a:t>
            </a:r>
          </a:p>
          <a:p>
            <a:pPr lvl="1"/>
            <a:r>
              <a:rPr lang="en-US" dirty="0"/>
              <a:t>Famous image in image processing</a:t>
            </a:r>
          </a:p>
          <a:p>
            <a:pPr lvl="1"/>
            <a:r>
              <a:rPr lang="en-US" dirty="0"/>
              <a:t>Built-in image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skimage.data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dirty="0"/>
              <a:t>We examine two convolutions:</a:t>
            </a:r>
          </a:p>
          <a:p>
            <a:pPr lvl="1"/>
            <a:r>
              <a:rPr lang="en-US" dirty="0"/>
              <a:t>Local averaging / blurring</a:t>
            </a:r>
          </a:p>
          <a:p>
            <a:pPr lvl="1"/>
            <a:r>
              <a:rPr lang="en-US" dirty="0"/>
              <a:t>Edge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2482E-8294-4451-B3D2-34D8C1372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EA3A0-978B-4274-8B0B-A8B4E2711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14" y="1616128"/>
            <a:ext cx="3685095" cy="406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4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3A6C8-41C2-B644-9174-E1859E84C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 1. Convolution for Local Averaging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CBB41-B65E-6F46-A544-2BFF69B8C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1978115"/>
          </a:xfrm>
        </p:spPr>
        <p:txBody>
          <a:bodyPr/>
          <a:lstStyle/>
          <a:p>
            <a:r>
              <a:rPr lang="en-US" dirty="0"/>
              <a:t>First, consider convolving with a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uniform kernel </a:t>
            </a:r>
          </a:p>
          <a:p>
            <a:r>
              <a:rPr lang="en-US" dirty="0">
                <a:solidFill>
                  <a:schemeClr val="tx1"/>
                </a:solidFill>
              </a:rPr>
              <a:t>Each output is a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local average </a:t>
            </a:r>
            <a:r>
              <a:rPr lang="en-US" dirty="0">
                <a:solidFill>
                  <a:schemeClr val="tx1"/>
                </a:solidFill>
              </a:rPr>
              <a:t>of the input</a:t>
            </a:r>
          </a:p>
          <a:p>
            <a:r>
              <a:rPr lang="en-US" dirty="0">
                <a:solidFill>
                  <a:schemeClr val="tx1"/>
                </a:solidFill>
              </a:rPr>
              <a:t>Visually, this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blurs</a:t>
            </a:r>
            <a:r>
              <a:rPr lang="en-US" dirty="0">
                <a:solidFill>
                  <a:schemeClr val="tx1"/>
                </a:solidFill>
              </a:rPr>
              <a:t> the image</a:t>
            </a:r>
          </a:p>
          <a:p>
            <a:r>
              <a:rPr lang="en-US" dirty="0">
                <a:solidFill>
                  <a:schemeClr val="tx1"/>
                </a:solidFill>
              </a:rPr>
              <a:t>Amount of blurring increases with kernel size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786F0-348C-1D47-B3B7-8DC8877A7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4CC7B5-0687-144F-81F2-121F695F3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77" y="3632250"/>
            <a:ext cx="6497364" cy="214256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77607ED-C0E4-42B8-B1B2-8C01B381D999}"/>
              </a:ext>
            </a:extLst>
          </p:cNvPr>
          <p:cNvGrpSpPr/>
          <p:nvPr/>
        </p:nvGrpSpPr>
        <p:grpSpPr>
          <a:xfrm>
            <a:off x="6818148" y="1824487"/>
            <a:ext cx="2990328" cy="1364670"/>
            <a:chOff x="7089648" y="1656422"/>
            <a:chExt cx="2990328" cy="13646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EF8EA5-2007-48BE-8EC4-8599AA27C42B}"/>
                    </a:ext>
                  </a:extLst>
                </p:cNvPr>
                <p:cNvSpPr txBox="1"/>
                <p:nvPr/>
              </p:nvSpPr>
              <p:spPr>
                <a:xfrm>
                  <a:off x="7089648" y="1656422"/>
                  <a:ext cx="2416687" cy="823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EF8EA5-2007-48BE-8EC4-8599AA27C4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9648" y="1656422"/>
                  <a:ext cx="2416687" cy="823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0AA043D-2FED-40AD-8E69-2EEE4244C4EE}"/>
                </a:ext>
              </a:extLst>
            </p:cNvPr>
            <p:cNvCxnSpPr>
              <a:cxnSpLocks/>
            </p:cNvCxnSpPr>
            <p:nvPr/>
          </p:nvCxnSpPr>
          <p:spPr>
            <a:xfrm>
              <a:off x="9506335" y="1738793"/>
              <a:ext cx="0" cy="65836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9232117-499D-4BD6-B0BD-033D5B3EC6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97991" y="2651760"/>
              <a:ext cx="10241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AD9979B-D732-451A-A975-C7F6B9217AE6}"/>
                    </a:ext>
                  </a:extLst>
                </p:cNvPr>
                <p:cNvSpPr/>
                <p:nvPr/>
              </p:nvSpPr>
              <p:spPr>
                <a:xfrm>
                  <a:off x="9577915" y="1872346"/>
                  <a:ext cx="502061" cy="39126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AD9979B-D732-451A-A975-C7F6B9217A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7915" y="1872346"/>
                  <a:ext cx="502061" cy="391261"/>
                </a:xfrm>
                <a:prstGeom prst="rect">
                  <a:avLst/>
                </a:prstGeom>
                <a:blipFill>
                  <a:blip r:embed="rId5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66825AA-03EE-4647-9193-6AF6D6CF6E94}"/>
                    </a:ext>
                  </a:extLst>
                </p:cNvPr>
                <p:cNvSpPr/>
                <p:nvPr/>
              </p:nvSpPr>
              <p:spPr>
                <a:xfrm>
                  <a:off x="8559024" y="2651760"/>
                  <a:ext cx="49443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66825AA-03EE-4647-9193-6AF6D6CF6E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9024" y="2651760"/>
                  <a:ext cx="49443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1326952-AD79-4C7E-8F86-8DD2943BC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2802" y="3689620"/>
            <a:ext cx="4471348" cy="113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2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2765D-B4E4-5044-A1DB-9E713BFD3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Illustration of Boundary Conditions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2A279-1F6D-6940-83BD-D53EDB9D0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698C89-0042-074D-86AE-352D1A7EB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71" y="3429000"/>
            <a:ext cx="5544734" cy="1484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C8EB3F-5FB6-AA49-8A43-EEDC2AB48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39" y="1527254"/>
            <a:ext cx="5613462" cy="14297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8DD3A7-8FBD-804B-9BCC-D055A0BD2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111" y="3099351"/>
            <a:ext cx="5364418" cy="160338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B9704-89AB-45F1-BF5C-8AD1917EAC3D}"/>
              </a:ext>
            </a:extLst>
          </p:cNvPr>
          <p:cNvSpPr txBox="1">
            <a:spLocks/>
          </p:cNvSpPr>
          <p:nvPr/>
        </p:nvSpPr>
        <p:spPr>
          <a:xfrm>
            <a:off x="655787" y="5031405"/>
            <a:ext cx="10058400" cy="104021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Notice the black pixels at the boundaries when using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same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full mode</a:t>
            </a:r>
          </a:p>
          <a:p>
            <a:r>
              <a:rPr lang="en-US" dirty="0"/>
              <a:t>These arise from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zero padding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E473D8-ECD6-438B-A5EF-15FA1E85E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424" y="1439880"/>
            <a:ext cx="6048739" cy="15381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A5D74E3-320A-45E3-89C1-FC4BA45F3E1D}"/>
              </a:ext>
            </a:extLst>
          </p:cNvPr>
          <p:cNvSpPr/>
          <p:nvPr/>
        </p:nvSpPr>
        <p:spPr>
          <a:xfrm>
            <a:off x="684362" y="1695450"/>
            <a:ext cx="134788" cy="152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CFE062B-72D8-492B-9C1E-FEFCFFA09D4C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751756" y="1847850"/>
            <a:ext cx="257894" cy="17335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54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1449F-88A8-4616-BF23-063A925B8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Averaging vs. Gaussian Filtering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EDEBF8-FB52-4C8B-8A5B-62EF864B06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Previously, we used a uniform kernel</a:t>
                </a:r>
              </a:p>
              <a:p>
                <a:r>
                  <a:rPr lang="en-US" dirty="0"/>
                  <a:t>Now we try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Gaussian kernel</a:t>
                </a:r>
              </a:p>
              <a:p>
                <a:pPr lvl="1"/>
                <a:r>
                  <a:rPr lang="en-US" dirty="0"/>
                  <a:t>Standard deviation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controls effective width</a:t>
                </a:r>
              </a:p>
              <a:p>
                <a:pPr lvl="1"/>
                <a:r>
                  <a:rPr lang="en-US" dirty="0"/>
                  <a:t>Choose window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Both blur images, but differently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EDEBF8-FB52-4C8B-8A5B-62EF864B06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A989C-D96F-4280-BDBC-1B7ED083B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509D72-60B7-422F-BD90-23CFA7FB9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721" y="2040553"/>
            <a:ext cx="996371" cy="10125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B7AC9A-6303-4CC1-8FA5-7734F606D1A1}"/>
              </a:ext>
            </a:extLst>
          </p:cNvPr>
          <p:cNvSpPr txBox="1"/>
          <p:nvPr/>
        </p:nvSpPr>
        <p:spPr>
          <a:xfrm>
            <a:off x="7988872" y="1526628"/>
            <a:ext cx="2825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9x9 Gaussian blur kernel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9619C2-3ED7-4C6A-9AAD-C9A35D2AC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937" y="3488974"/>
            <a:ext cx="7742295" cy="260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3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36971" y="1495105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03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A0CF1-1BF7-40F0-9611-63A749DDC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 2.  Convolution for Edge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9BEF28-4E05-443A-B740-F50ADC8A7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do edge detection by convolving with a gradient filter</a:t>
                </a:r>
              </a:p>
              <a:p>
                <a:r>
                  <a:rPr lang="en-US" dirty="0"/>
                  <a:t>For example, use Sobel filters: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(without reversal)</a:t>
                </a:r>
              </a:p>
              <a:p>
                <a:r>
                  <a:rPr lang="en-US" dirty="0"/>
                  <a:t>Called gradient filters since: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in areas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constant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large positive on strong decrease in x-direction = vertical edge white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black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large negative on strong increase in x-direction = vertical edge black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white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is similarly sensitive to horizontal edges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9BEF28-4E05-443A-B740-F50ADC8A7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05374-838D-4279-8A20-9A6F1882D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93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A846-4437-EC45-96F2-4236D5AE0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Detection using Sobel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1432C-D8FF-6D4F-AD07-63CA17012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D322FE-E0DE-4723-A311-62F5FAE73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993" y="1498979"/>
            <a:ext cx="6605346" cy="21951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3ACC07-9F52-404F-BEED-698492385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713" y="3891247"/>
            <a:ext cx="9738574" cy="183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10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5D800-B8BE-4782-9F4D-FB1B63B1B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5E2F2-B053-4257-8F43-543A44686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01C3E-6330-4105-94A8-677950D66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099" y="1734283"/>
            <a:ext cx="10544175" cy="2990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CED987-3455-4677-8B8A-7C9DCDB9F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600" y="3634886"/>
            <a:ext cx="250507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25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513752" y="2898116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09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ADC99-D8BC-49A6-9CD6-04091B66F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CNN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2968D-FFA7-4127-8884-CEB82AEDD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A4007AE8-4DC4-44C1-9D06-1B718F276F45}"/>
              </a:ext>
            </a:extLst>
          </p:cNvPr>
          <p:cNvSpPr/>
          <p:nvPr/>
        </p:nvSpPr>
        <p:spPr>
          <a:xfrm rot="16200000">
            <a:off x="2719645" y="1710763"/>
            <a:ext cx="662028" cy="4091402"/>
          </a:xfrm>
          <a:prstGeom prst="leftBrace">
            <a:avLst>
              <a:gd name="adj1" fmla="val 8333"/>
              <a:gd name="adj2" fmla="val 496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8465D173-39C7-4847-AD09-F69B83E43792}"/>
              </a:ext>
            </a:extLst>
          </p:cNvPr>
          <p:cNvSpPr/>
          <p:nvPr/>
        </p:nvSpPr>
        <p:spPr>
          <a:xfrm rot="16200000">
            <a:off x="5314868" y="3348144"/>
            <a:ext cx="662028" cy="865434"/>
          </a:xfrm>
          <a:prstGeom prst="leftBrace">
            <a:avLst>
              <a:gd name="adj1" fmla="val 8333"/>
              <a:gd name="adj2" fmla="val 496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FEE310-24BC-48E7-B0C4-91C0FAEDFDE1}"/>
              </a:ext>
            </a:extLst>
          </p:cNvPr>
          <p:cNvSpPr txBox="1"/>
          <p:nvPr/>
        </p:nvSpPr>
        <p:spPr>
          <a:xfrm>
            <a:off x="1247027" y="4243139"/>
            <a:ext cx="27358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Convolutional layers</a:t>
            </a:r>
          </a:p>
          <a:p>
            <a:endParaRPr lang="en-US" dirty="0"/>
          </a:p>
          <a:p>
            <a:r>
              <a:rPr lang="en-US" dirty="0"/>
              <a:t>2D convolution with  Activation and </a:t>
            </a:r>
            <a:br>
              <a:rPr lang="en-US" dirty="0"/>
            </a:br>
            <a:r>
              <a:rPr lang="en-US" dirty="0"/>
              <a:t>pooling / sub-sampling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30B49-C512-47E4-9BAE-98DA01C948BD}"/>
              </a:ext>
            </a:extLst>
          </p:cNvPr>
          <p:cNvSpPr txBox="1"/>
          <p:nvPr/>
        </p:nvSpPr>
        <p:spPr>
          <a:xfrm>
            <a:off x="4647864" y="4438475"/>
            <a:ext cx="2735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Fully connected layers</a:t>
            </a: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dirty="0"/>
              <a:t>Matrix multiplication &amp;</a:t>
            </a:r>
            <a:br>
              <a:rPr lang="en-US" dirty="0"/>
            </a:br>
            <a:r>
              <a:rPr lang="en-US" dirty="0"/>
              <a:t>activation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5E5D44B-B0AC-44A0-B5BF-F4015F636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3569" y="1539277"/>
            <a:ext cx="5068379" cy="4329817"/>
          </a:xfrm>
        </p:spPr>
        <p:txBody>
          <a:bodyPr>
            <a:normAutofit/>
          </a:bodyPr>
          <a:lstStyle/>
          <a:p>
            <a:r>
              <a:rPr lang="en-US" dirty="0"/>
              <a:t>Starts with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convolutional layers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   Each layer does</a:t>
            </a:r>
          </a:p>
          <a:p>
            <a:pPr lvl="1"/>
            <a:r>
              <a:rPr lang="en-US" dirty="0"/>
              <a:t>2D convolution with several kernels</a:t>
            </a:r>
          </a:p>
          <a:p>
            <a:pPr lvl="1"/>
            <a:r>
              <a:rPr lang="en-US" dirty="0"/>
              <a:t>Activation (e.g., 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Sub-sampling or pooling</a:t>
            </a:r>
          </a:p>
          <a:p>
            <a:r>
              <a:rPr lang="en-US" dirty="0"/>
              <a:t>Finish with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fully connected</a:t>
            </a:r>
            <a:r>
              <a:rPr lang="en-US" dirty="0"/>
              <a:t> (or dense) layers. </a:t>
            </a:r>
            <a:br>
              <a:rPr lang="en-US" dirty="0"/>
            </a:br>
            <a:r>
              <a:rPr lang="en-US" dirty="0"/>
              <a:t>  Each layer does . . .</a:t>
            </a:r>
          </a:p>
          <a:p>
            <a:pPr lvl="1"/>
            <a:r>
              <a:rPr lang="en-US" dirty="0"/>
              <a:t>Matrix multiplication</a:t>
            </a:r>
          </a:p>
          <a:p>
            <a:pPr lvl="1"/>
            <a:r>
              <a:rPr lang="en-US" dirty="0"/>
              <a:t>Activation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0BA297-D8E3-4D94-9299-90CA6ADA6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30" y="1534042"/>
            <a:ext cx="5653589" cy="173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05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6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ADFBA-B217-49DB-A6C7-BBED9C4B9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63FF-5000-41B8-8949-7EC4D60C2C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Input and output of each layer is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tensor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A multidimensional array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Examples of tensors</a:t>
                </a: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Grayscale image: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𝐻𝑒𝑖𝑔h𝑡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𝑊𝑖𝑑𝑡h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Color image: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𝐻𝑒𝑖𝑔h𝑡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𝑊𝑖𝑑𝑡h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𝐶h𝑎𝑛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br>
                  <a:rPr lang="en-US" dirty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𝐶h𝑎𝑛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Batch of images: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𝑆𝑎𝑚𝑝𝑙𝑒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𝐻𝑒𝑖𝑔h𝑡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𝑊𝑖𝑑𝑡h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𝐶h𝑎𝑛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Example:  A batch of 100 color images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256×384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pixels has shape: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(100, 256, 384, 3)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 number of dimensions is called the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order</a:t>
                </a:r>
                <a:r>
                  <a:rPr lang="en-US" dirty="0">
                    <a:solidFill>
                      <a:schemeClr val="tx1"/>
                    </a:solidFill>
                  </a:rPr>
                  <a:t> or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rank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Note that rank has a different meaning in linear algebra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So, we will use order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b="0" dirty="0">
                  <a:solidFill>
                    <a:schemeClr val="tx1"/>
                  </a:solidFill>
                </a:endParaRPr>
              </a:p>
              <a:p>
                <a:pPr lvl="1"/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63FF-5000-41B8-8949-7EC4D60C2C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8EDD9-0397-42C5-A280-5849EC2B2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35</a:t>
            </a:fld>
            <a:endParaRPr lang="en-US" dirty="0"/>
          </a:p>
        </p:txBody>
      </p:sp>
      <p:pic>
        <p:nvPicPr>
          <p:cNvPr id="6146" name="Picture 2" descr="https://upload.wikimedia.org/wikipedia/commons/thumb/8/8a/Conv_layers.png/237px-Conv_layers.png">
            <a:extLst>
              <a:ext uri="{FF2B5EF4-FFF2-40B4-BE49-F238E27FC236}">
                <a16:creationId xmlns:a16="http://schemas.microsoft.com/office/drawing/2014/main" id="{8688A7FE-9057-47A8-A9BB-CC22624F6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791" y="988906"/>
            <a:ext cx="4760311" cy="261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75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ADFBA-B217-49DB-A6C7-BBED9C4B9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Convolutional Layers Do?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63FF-5000-41B8-8949-7EC4D60C2C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Each convolutional layer has:</a:t>
                </a:r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Weight</a:t>
                </a:r>
                <a:r>
                  <a:rPr lang="en-US" dirty="0"/>
                  <a:t> tensor:  </a:t>
                </a:r>
                <a14:m>
                  <m:oMath xmlns:m="http://schemas.openxmlformats.org/officeDocument/2006/math">
                    <m:r>
                      <a:rPr lang="es-419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Bias</a:t>
                </a:r>
                <a:r>
                  <a:rPr lang="en-US" dirty="0"/>
                  <a:t> vector,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Takes input tensor </a:t>
                </a:r>
                <a14:m>
                  <m:oMath xmlns:m="http://schemas.openxmlformats.org/officeDocument/2006/math">
                    <m:r>
                      <a:rPr lang="es-419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creates output tensor </a:t>
                </a:r>
              </a:p>
              <a:p>
                <a:r>
                  <a:rPr lang="en-US" dirty="0"/>
                  <a:t>Convolutions performed over space and added over channels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nary>
                          </m:e>
                        </m:nary>
                      </m:e>
                    </m:nary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each output channel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, input channel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Computes 2D convolution with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[:,:,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(2D filters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Sums results 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Different 2D filter for each input channel and output channel pair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63FF-5000-41B8-8949-7EC4D60C2C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8EDD9-0397-42C5-A280-5849EC2B2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70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150C5-1241-48FD-9DB7-9B417236C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Subsampling and Pooling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4716EA-1700-47F4-AABB-86D24FB390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After convolution and activation, there is often a data-reduction stage</a:t>
                </a:r>
              </a:p>
              <a:p>
                <a:r>
                  <a:rPr lang="en-US" dirty="0"/>
                  <a:t>There are many options here. Some popular ones are . . .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Subsampling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keep the top-left pixel from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region,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called the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stride</a:t>
                </a:r>
              </a:p>
              <a:p>
                <a:pPr lvl="1"/>
                <a:r>
                  <a:rPr lang="en-US" dirty="0"/>
                  <a:t>Implemented as part of convolution (no wasted computations!)</a:t>
                </a:r>
              </a:p>
              <a:p>
                <a:pPr lvl="1"/>
                <a:r>
                  <a:rPr lang="en-US" dirty="0"/>
                  <a:t>Called “</a:t>
                </a:r>
                <a:r>
                  <a:rPr lang="en-US" dirty="0" err="1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downsampling</a:t>
                </a:r>
                <a:r>
                  <a:rPr lang="en-US" dirty="0"/>
                  <a:t>” in signal processing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Max pooling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Keep the largest value in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region</a:t>
                </a:r>
              </a:p>
              <a:p>
                <a:pPr lvl="1"/>
                <a:r>
                  <a:rPr lang="en-US" dirty="0"/>
                  <a:t>Shift the region by stride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horizontally &amp; vertically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Average pooling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Keep the average value in each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region</a:t>
                </a:r>
              </a:p>
              <a:p>
                <a:pPr lvl="1"/>
                <a:r>
                  <a:rPr lang="en-US" dirty="0"/>
                  <a:t>Shift the region by stride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horizontally &amp; vertically</a:t>
                </a:r>
              </a:p>
              <a:p>
                <a:pPr lvl="1"/>
                <a:r>
                  <a:rPr lang="en-US" dirty="0"/>
                  <a:t>Called ”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decimation</a:t>
                </a:r>
                <a:r>
                  <a:rPr lang="en-US" dirty="0"/>
                  <a:t>” in signal processing</a:t>
                </a:r>
              </a:p>
              <a:p>
                <a:r>
                  <a:rPr lang="en-US" dirty="0"/>
                  <a:t>The above is performed independently on every channel and batch item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4716EA-1700-47F4-AABB-86D24FB390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394" b="-1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706A5-3A4E-4D4F-9987-9559AF67B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37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5BB9562-9685-5A4F-8F5D-DB73EB331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205" y="1600200"/>
            <a:ext cx="37338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CCE3E3-76A7-8143-B858-3DA9BED8027C}"/>
              </a:ext>
            </a:extLst>
          </p:cNvPr>
          <p:cNvSpPr txBox="1"/>
          <p:nvPr/>
        </p:nvSpPr>
        <p:spPr>
          <a:xfrm>
            <a:off x="9058348" y="5161854"/>
            <a:ext cx="273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Stride S=2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98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15241-3FE5-48CC-AA6F-4C4095A39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Pooling Illustrated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5AB0F-3231-4F88-AD2D-5830FB274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286AFB-88BA-43A1-BA06-D873515E9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501" y="1224026"/>
            <a:ext cx="8342305" cy="519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345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17522-FEBE-4A4F-AF1F-751F646FD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Dense Layers Do?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D737EC-36B9-48A5-9A40-3D1F3CC2AC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Say that the last convolutional layer produced (after pooling) a tensor of shape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Just before the first dense layer, we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flatten</a:t>
                </a:r>
                <a:r>
                  <a:rPr lang="en-US" dirty="0"/>
                  <a:t> (i.e., reshape) into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Shape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 output is performed with matrix multiplication: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Weights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 </m:t>
                    </m:r>
                  </m:oMath>
                </a14:m>
                <a:r>
                  <a:rPr lang="en-US" dirty="0"/>
                  <a:t>shape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Bias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:  Shape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Same as the linear stages of the 2-layer neural network from the last unit!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D737EC-36B9-48A5-9A40-3D1F3CC2AC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B5DC6-4B38-42E6-818B-1A765451D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72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A6E43-3BB3-4717-8CE6-E5C6D85ED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Pre-2009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B04F7-C752-4852-ABE5-FAEE7F550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Pre-2009, many image recognition systems worked on relatively small datasets</a:t>
            </a:r>
          </a:p>
          <a:p>
            <a:r>
              <a:rPr lang="en-US" dirty="0"/>
              <a:t>MNIST:  </a:t>
            </a:r>
          </a:p>
          <a:p>
            <a:pPr lvl="1"/>
            <a:r>
              <a:rPr lang="en-US" dirty="0"/>
              <a:t>10 classes, 70,000 examples, 28 x 28 images</a:t>
            </a:r>
          </a:p>
          <a:p>
            <a:r>
              <a:rPr lang="en-US" dirty="0"/>
              <a:t>CIFAR 10 (right)</a:t>
            </a:r>
          </a:p>
          <a:p>
            <a:pPr lvl="1"/>
            <a:r>
              <a:rPr lang="en-US" dirty="0"/>
              <a:t>10 classes, 60000 examples, 32x32 color </a:t>
            </a:r>
          </a:p>
          <a:p>
            <a:r>
              <a:rPr lang="en-US" dirty="0"/>
              <a:t>CIFAR 100:</a:t>
            </a:r>
          </a:p>
          <a:p>
            <a:pPr lvl="1"/>
            <a:r>
              <a:rPr lang="en-US" dirty="0"/>
              <a:t>100 classes, 600000 examples, 32x32 color</a:t>
            </a:r>
          </a:p>
          <a:p>
            <a:r>
              <a:rPr lang="en-US" dirty="0"/>
              <a:t>PASCAL VOC:</a:t>
            </a:r>
          </a:p>
          <a:p>
            <a:pPr lvl="1"/>
            <a:r>
              <a:rPr lang="en-US" dirty="0"/>
              <a:t>20 classes, 11530 examples, variable size images</a:t>
            </a:r>
          </a:p>
          <a:p>
            <a:endParaRPr lang="en-US" dirty="0"/>
          </a:p>
          <a:p>
            <a:r>
              <a:rPr lang="en-US" dirty="0"/>
              <a:t>Performance saturated</a:t>
            </a:r>
          </a:p>
          <a:p>
            <a:pPr lvl="1"/>
            <a:r>
              <a:rPr lang="en-US" dirty="0"/>
              <a:t>Difficult to make significant advancements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8D57E-F377-40D0-B591-5A1C55114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2EF8A1-C759-4356-A0A5-D6C2C8059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427" y="2682834"/>
            <a:ext cx="4175353" cy="32397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D3DDB-E555-4495-8124-88112B6B55A9}"/>
              </a:ext>
            </a:extLst>
          </p:cNvPr>
          <p:cNvSpPr txBox="1"/>
          <p:nvPr/>
        </p:nvSpPr>
        <p:spPr>
          <a:xfrm>
            <a:off x="6256427" y="2203708"/>
            <a:ext cx="4310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https://www.cs.toronto.edu/~kriz/cifar.html</a:t>
            </a:r>
          </a:p>
        </p:txBody>
      </p:sp>
    </p:spTree>
    <p:extLst>
      <p:ext uri="{BB962C8B-B14F-4D97-AF65-F5344CB8AC3E}">
        <p14:creationId xmlns:p14="http://schemas.microsoft.com/office/powerpoint/2010/main" val="288525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vs Fully Connected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Using convolution layers greatly reduces number of parameters</a:t>
                </a:r>
              </a:p>
              <a:p>
                <a:r>
                  <a:rPr lang="en-US" dirty="0"/>
                  <a:t>Ex:  Suppose input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(∗,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output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(∗,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Ex:  </a:t>
                </a:r>
                <a:r>
                  <a:rPr lang="en-US" dirty="0" err="1"/>
                  <a:t>AlexNet</a:t>
                </a:r>
                <a:r>
                  <a:rPr lang="en-US" dirty="0"/>
                  <a:t>  2</a:t>
                </a:r>
                <a:r>
                  <a:rPr lang="en-US" baseline="30000" dirty="0"/>
                  <a:t>nd</a:t>
                </a:r>
                <a:r>
                  <a:rPr lang="en-US" dirty="0"/>
                  <a:t> layer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∗,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55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55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,96</m:t>
                        </m:r>
                      </m:e>
                    </m:d>
                    <m:r>
                      <m:rPr>
                        <m:lit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∗,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55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55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256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Convolutional network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size filters</a:t>
                </a:r>
              </a:p>
              <a:p>
                <a:pPr lvl="1"/>
                <a:r>
                  <a:rPr lang="en-US" dirty="0"/>
                  <a:t>Requires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weights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biases</a:t>
                </a:r>
              </a:p>
              <a:p>
                <a:pPr lvl="1"/>
                <a:r>
                  <a:rPr lang="en-US" dirty="0"/>
                  <a:t>Example:  </a:t>
                </a:r>
                <a:r>
                  <a:rPr lang="en-US" dirty="0" err="1"/>
                  <a:t>AlexNet</a:t>
                </a:r>
                <a:r>
                  <a:rPr lang="en-US" dirty="0"/>
                  <a:t> 2</a:t>
                </a:r>
                <a:r>
                  <a:rPr lang="en-US" baseline="30000" dirty="0"/>
                  <a:t>nd</a:t>
                </a:r>
                <a:r>
                  <a:rPr lang="en-US" dirty="0"/>
                  <a:t> layer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filters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6.1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/>
                  <a:t> weights and 256 biases</a:t>
                </a:r>
              </a:p>
              <a:p>
                <a:r>
                  <a:rPr lang="en-US" dirty="0"/>
                  <a:t>But a fully-connected layer with same size inputs and outputs:</a:t>
                </a:r>
              </a:p>
              <a:p>
                <a:pPr lvl="1"/>
                <a:r>
                  <a:rPr lang="en-US" dirty="0"/>
                  <a:t>Would require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weights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biases</a:t>
                </a:r>
              </a:p>
              <a:p>
                <a:pPr lvl="1"/>
                <a:r>
                  <a:rPr lang="en-US" dirty="0"/>
                  <a:t>Example:  </a:t>
                </a:r>
                <a:r>
                  <a:rPr lang="en-US" dirty="0" err="1"/>
                  <a:t>AlexNet</a:t>
                </a:r>
                <a:r>
                  <a:rPr lang="en-US" dirty="0"/>
                  <a:t> 2</a:t>
                </a:r>
                <a:r>
                  <a:rPr lang="en-US" baseline="30000" dirty="0"/>
                  <a:t>nd</a:t>
                </a:r>
                <a:r>
                  <a:rPr lang="en-US" dirty="0"/>
                  <a:t> layer would need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dirty="0"/>
                  <a:t> weights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7.7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/>
                  <a:t> biases</a:t>
                </a:r>
              </a:p>
              <a:p>
                <a:r>
                  <a:rPr lang="en-US" dirty="0"/>
                  <a:t>Convolutional layers exploit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translation invariance </a:t>
                </a:r>
              </a:p>
              <a:p>
                <a:pPr lvl="1"/>
                <a:r>
                  <a:rPr lang="en-US" dirty="0"/>
                  <a:t>Local features are small and could be located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7" t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34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506773" y="3328336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6624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73517-6002-470E-A4DF-5DB09451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Convolutional Layers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B33C6-A0A0-441C-A317-D5B77143A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Done easily with Conv2d</a:t>
            </a:r>
          </a:p>
          <a:p>
            <a:pPr lvl="1"/>
            <a:r>
              <a:rPr lang="en-US" dirty="0"/>
              <a:t>Specify </a:t>
            </a:r>
            <a:r>
              <a:rPr lang="en-US" dirty="0" err="1"/>
              <a:t>input_shape</a:t>
            </a:r>
            <a:r>
              <a:rPr lang="en-US" dirty="0"/>
              <a:t> (if first layer), kernel size and number of output channels</a:t>
            </a:r>
          </a:p>
          <a:p>
            <a:pPr lvl="1"/>
            <a:endParaRPr lang="en-US" dirty="0"/>
          </a:p>
          <a:p>
            <a:r>
              <a:rPr lang="en-US" dirty="0"/>
              <a:t>To illustrate: </a:t>
            </a:r>
          </a:p>
          <a:p>
            <a:pPr lvl="1"/>
            <a:r>
              <a:rPr lang="en-US" dirty="0"/>
              <a:t>We create a network with a single convolutional layer</a:t>
            </a:r>
          </a:p>
          <a:p>
            <a:pPr lvl="1"/>
            <a:r>
              <a:rPr lang="en-US" dirty="0"/>
              <a:t>Set the weights and biases (normally these would be learned)</a:t>
            </a:r>
          </a:p>
          <a:p>
            <a:pPr lvl="1"/>
            <a:r>
              <a:rPr lang="en-US" dirty="0"/>
              <a:t>Run input through the layer (using the predict command)</a:t>
            </a:r>
          </a:p>
          <a:p>
            <a:pPr lvl="1"/>
            <a:r>
              <a:rPr lang="en-US" dirty="0"/>
              <a:t>Look at the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26896A-EA2F-42C8-8952-099BA33BA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E81C78-DEF9-498F-AF61-CB1F489BC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681" y="4274950"/>
            <a:ext cx="6727895" cy="129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096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84764-AF19-471A-8995-16EE4E34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 Gradients of a BW 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9AD76C-7592-456B-8688-BA7E617BFA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10058400" cy="180123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Create simple convolutional layer</a:t>
                </a:r>
              </a:p>
              <a:p>
                <a:r>
                  <a:rPr lang="en-US" dirty="0"/>
                  <a:t>Input:  BW image,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input channel </a:t>
                </a:r>
              </a:p>
              <a:p>
                <a:r>
                  <a:rPr lang="en-US" dirty="0"/>
                  <a:t>Two output channels:   x- and y-gradient,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9AD76C-7592-456B-8688-BA7E617BFA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10058400" cy="1801233"/>
              </a:xfrm>
              <a:blipFill>
                <a:blip r:embed="rId2"/>
                <a:stretch>
                  <a:fillRect l="-1455" t="-3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54FA6-0995-4067-B95B-F4AB815CF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0AA4C-0E1A-45B3-B4A8-91BEB1F31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235" y="3342654"/>
            <a:ext cx="1306707" cy="1349994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3C305F5-0CAE-4667-A5AB-8C0F076F70B6}"/>
              </a:ext>
            </a:extLst>
          </p:cNvPr>
          <p:cNvSpPr/>
          <p:nvPr/>
        </p:nvSpPr>
        <p:spPr>
          <a:xfrm>
            <a:off x="8060412" y="3779069"/>
            <a:ext cx="958646" cy="52150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49A6C-7D47-4E49-B7BB-4A63EB5472F0}"/>
              </a:ext>
            </a:extLst>
          </p:cNvPr>
          <p:cNvSpPr txBox="1"/>
          <p:nvPr/>
        </p:nvSpPr>
        <p:spPr>
          <a:xfrm>
            <a:off x="1539732" y="4692648"/>
            <a:ext cx="21098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</a:rPr>
              <a:t>Input.</a:t>
            </a:r>
          </a:p>
          <a:p>
            <a:r>
              <a:rPr lang="en-US"/>
              <a:t>One channel</a:t>
            </a:r>
          </a:p>
          <a:p>
            <a:r>
              <a:rPr lang="en-US"/>
              <a:t>Shape  = (512,512,1)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96D638-AB04-464D-86A6-8E7FF77C098E}"/>
                  </a:ext>
                </a:extLst>
              </p:cNvPr>
              <p:cNvSpPr txBox="1"/>
              <p:nvPr/>
            </p:nvSpPr>
            <p:spPr>
              <a:xfrm>
                <a:off x="3831416" y="3708768"/>
                <a:ext cx="3681521" cy="662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,  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96D638-AB04-464D-86A6-8E7FF77C0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416" y="3708768"/>
                <a:ext cx="3681521" cy="6621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D6E8AC0-33D5-4644-B501-D87A8561C66F}"/>
              </a:ext>
            </a:extLst>
          </p:cNvPr>
          <p:cNvSpPr txBox="1"/>
          <p:nvPr/>
        </p:nvSpPr>
        <p:spPr>
          <a:xfrm>
            <a:off x="4617239" y="4579577"/>
            <a:ext cx="1406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Filters</a:t>
            </a:r>
          </a:p>
          <a:p>
            <a:r>
              <a:rPr lang="en-US" dirty="0"/>
              <a:t>Two gradient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89C106-535B-48AA-ACA2-644AEC265889}"/>
              </a:ext>
            </a:extLst>
          </p:cNvPr>
          <p:cNvSpPr txBox="1"/>
          <p:nvPr/>
        </p:nvSpPr>
        <p:spPr>
          <a:xfrm>
            <a:off x="3404173" y="3765711"/>
            <a:ext cx="596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*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6BAA5A-410E-4F57-B829-A036BE3AC71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0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78421" y="3263261"/>
            <a:ext cx="1706552" cy="170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152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05447-D1B1-4B86-A149-7378EAEB6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Layer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BE0F8-C458-4DF8-962F-A6916970E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4696" y="1539277"/>
            <a:ext cx="3810983" cy="4329817"/>
          </a:xfrm>
        </p:spPr>
        <p:txBody>
          <a:bodyPr/>
          <a:lstStyle/>
          <a:p>
            <a:r>
              <a:rPr lang="en-US" dirty="0"/>
              <a:t>Create a single layer model</a:t>
            </a:r>
          </a:p>
          <a:p>
            <a:r>
              <a:rPr lang="en-US" dirty="0"/>
              <a:t>Use the Conv2D layer</a:t>
            </a:r>
          </a:p>
          <a:p>
            <a:r>
              <a:rPr lang="en-US" dirty="0"/>
              <a:t>Specify</a:t>
            </a:r>
          </a:p>
          <a:p>
            <a:pPr lvl="1"/>
            <a:r>
              <a:rPr lang="en-US" dirty="0"/>
              <a:t>Kernel size</a:t>
            </a:r>
          </a:p>
          <a:p>
            <a:pPr lvl="1"/>
            <a:r>
              <a:rPr lang="en-US" dirty="0"/>
              <a:t>Number of output channels</a:t>
            </a:r>
          </a:p>
          <a:p>
            <a:pPr lvl="1"/>
            <a:r>
              <a:rPr lang="en-US" dirty="0"/>
              <a:t>Input shape </a:t>
            </a:r>
          </a:p>
          <a:p>
            <a:r>
              <a:rPr lang="en-US" dirty="0"/>
              <a:t>Why do we have 20 parameters?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A7F6F-43A6-4A4E-8E53-7DE43B02E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51A90-1C54-4C8C-A156-BE955EFB1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760220"/>
            <a:ext cx="5087573" cy="1267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DD2ACC-334D-46DF-B0FA-25AD093B6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" y="3163058"/>
            <a:ext cx="5330190" cy="213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2884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7F18B-0328-4FBE-96F7-01F3D9D8D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the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B7476-85D5-474A-B8C3-2C90AEE6F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58" y="1539277"/>
            <a:ext cx="5971622" cy="4329817"/>
          </a:xfrm>
        </p:spPr>
        <p:txBody>
          <a:bodyPr/>
          <a:lstStyle/>
          <a:p>
            <a:r>
              <a:rPr lang="en-US" dirty="0"/>
              <a:t>Read the weights and the shapes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Set the weights to the two filters</a:t>
            </a:r>
          </a:p>
          <a:p>
            <a:r>
              <a:rPr lang="en-US" dirty="0"/>
              <a:t>Normally, these would be trained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Run the input through the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ABBA1-7375-46DA-842F-06B3A4655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5D9FF1-C7EE-4296-915D-D2A7F14DF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1" y="1477328"/>
            <a:ext cx="3360419" cy="15634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D9E8AA-44DA-4CC6-B3D9-1370FD302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" y="3224542"/>
            <a:ext cx="3147060" cy="13476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EAD053-E8E7-4846-88FB-4EC2A7DA2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1" y="5016628"/>
            <a:ext cx="3368040" cy="75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4937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84764-AF19-471A-8995-16EE4E34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 Convolution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AD76C-7592-456B-8688-BA7E617BF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5952449" cy="1801233"/>
          </a:xfrm>
        </p:spPr>
        <p:txBody>
          <a:bodyPr>
            <a:normAutofit/>
          </a:bodyPr>
          <a:lstStyle/>
          <a:p>
            <a:r>
              <a:rPr lang="en-US" dirty="0"/>
              <a:t>Create input x</a:t>
            </a:r>
          </a:p>
          <a:p>
            <a:pPr lvl="1"/>
            <a:r>
              <a:rPr lang="en-US" dirty="0"/>
              <a:t>Need to reshape</a:t>
            </a:r>
          </a:p>
          <a:p>
            <a:r>
              <a:rPr lang="en-US" dirty="0"/>
              <a:t>Use predict command to compute output</a:t>
            </a:r>
          </a:p>
          <a:p>
            <a:r>
              <a:rPr lang="en-US" dirty="0"/>
              <a:t>Generates two output channels 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54FA6-0995-4067-B95B-F4AB815CF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46</a:t>
            </a:fld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3C305F5-0CAE-4667-A5AB-8C0F076F70B6}"/>
              </a:ext>
            </a:extLst>
          </p:cNvPr>
          <p:cNvSpPr/>
          <p:nvPr/>
        </p:nvSpPr>
        <p:spPr>
          <a:xfrm>
            <a:off x="5035663" y="4450405"/>
            <a:ext cx="958646" cy="52150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F2FD0C-3C66-4465-9FFE-E25EE4E63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877" y="3880402"/>
            <a:ext cx="3776110" cy="18861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5E3D9C-7C21-42E4-BBFA-6C8BCA618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45" y="3862230"/>
            <a:ext cx="1954886" cy="20196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6FBB03-2F23-4796-BB6C-AA388160B4EF}"/>
              </a:ext>
            </a:extLst>
          </p:cNvPr>
          <p:cNvSpPr txBox="1"/>
          <p:nvPr/>
        </p:nvSpPr>
        <p:spPr>
          <a:xfrm>
            <a:off x="1132594" y="350920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Input  </a:t>
            </a:r>
            <a:r>
              <a:rPr lang="en-US" dirty="0"/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012DB0-BEC5-4BF3-83AC-5523AA31BD9E}"/>
              </a:ext>
            </a:extLst>
          </p:cNvPr>
          <p:cNvSpPr txBox="1"/>
          <p:nvPr/>
        </p:nvSpPr>
        <p:spPr>
          <a:xfrm>
            <a:off x="3271527" y="4450405"/>
            <a:ext cx="1496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Filters</a:t>
            </a:r>
          </a:p>
          <a:p>
            <a:r>
              <a:rPr lang="en-US" dirty="0"/>
              <a:t>Two gradients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804BC1-ACF8-4234-860E-A6D584DBFFAB}"/>
              </a:ext>
            </a:extLst>
          </p:cNvPr>
          <p:cNvSpPr txBox="1"/>
          <p:nvPr/>
        </p:nvSpPr>
        <p:spPr>
          <a:xfrm>
            <a:off x="2555031" y="4375511"/>
            <a:ext cx="596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*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808546-2D0A-432B-A023-9AD484B8B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138" y="1677832"/>
            <a:ext cx="3368040" cy="7568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C5B5725-B838-4F65-ABEE-0C017E583ECC}"/>
              </a:ext>
            </a:extLst>
          </p:cNvPr>
          <p:cNvSpPr txBox="1"/>
          <p:nvPr/>
        </p:nvSpPr>
        <p:spPr>
          <a:xfrm>
            <a:off x="6727138" y="3297873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y[:,:,0]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12954F-0914-4C61-976D-C5A99968E24A}"/>
              </a:ext>
            </a:extLst>
          </p:cNvPr>
          <p:cNvSpPr txBox="1"/>
          <p:nvPr/>
        </p:nvSpPr>
        <p:spPr>
          <a:xfrm>
            <a:off x="8725584" y="328195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y[:,:,1]</a:t>
            </a:r>
          </a:p>
        </p:txBody>
      </p:sp>
    </p:spTree>
    <p:extLst>
      <p:ext uri="{BB962C8B-B14F-4D97-AF65-F5344CB8AC3E}">
        <p14:creationId xmlns:p14="http://schemas.microsoft.com/office/powerpoint/2010/main" val="39655199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015BE-75D7-4101-8956-C084D5747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 Color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A92C3-D43C-48F7-A9B5-1F5EBBF6C2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Input:  Single color input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input channels</a:t>
                </a:r>
              </a:p>
              <a:p>
                <a:pPr lvl="1"/>
                <a:r>
                  <a:rPr lang="en-US" dirty="0"/>
                  <a:t>Input size per sample = 368 x 487 x 3 </a:t>
                </a:r>
              </a:p>
              <a:p>
                <a:r>
                  <a:rPr lang="en-US" dirty="0"/>
                  <a:t>Output:  Filter with four different color filters</a:t>
                </a:r>
              </a:p>
              <a:p>
                <a:pPr lvl="1"/>
                <a:r>
                  <a:rPr lang="en-US" dirty="0"/>
                  <a:t>Each kernel is 9 x 9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output channels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A92C3-D43C-48F7-A9B5-1F5EBBF6C2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BE742-DFB7-4BC5-A3CD-0E9384429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6F01F-D9BC-409A-B331-E80AF1F6B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" y="3779140"/>
            <a:ext cx="2872740" cy="2302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B8A39B-B874-45EF-89EC-2ADCFB04E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445" y="4238324"/>
            <a:ext cx="5019675" cy="15393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A8409F-8E27-4DEF-B352-09B9B6E3F918}"/>
              </a:ext>
            </a:extLst>
          </p:cNvPr>
          <p:cNvSpPr txBox="1"/>
          <p:nvPr/>
        </p:nvSpPr>
        <p:spPr>
          <a:xfrm>
            <a:off x="3345180" y="4756502"/>
            <a:ext cx="596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*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CB3BDEA-4F4C-4F0F-B1D8-46204A1BF2B7}"/>
              </a:ext>
            </a:extLst>
          </p:cNvPr>
          <p:cNvSpPr/>
          <p:nvPr/>
        </p:nvSpPr>
        <p:spPr>
          <a:xfrm>
            <a:off x="8867471" y="4669596"/>
            <a:ext cx="958646" cy="52150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D7F6A0-3D7F-40C4-B458-DADF7207D78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0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41846" y="4077071"/>
            <a:ext cx="1706552" cy="170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304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9723C-5173-453E-849B-D4FAA91E6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Layer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AD25F-BBA9-4C09-97D0-22D19D228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7160" y="1539277"/>
            <a:ext cx="3398520" cy="4329817"/>
          </a:xfrm>
        </p:spPr>
        <p:txBody>
          <a:bodyPr/>
          <a:lstStyle/>
          <a:p>
            <a:r>
              <a:rPr lang="en-US" dirty="0"/>
              <a:t>Model with single layer</a:t>
            </a:r>
          </a:p>
          <a:p>
            <a:r>
              <a:rPr lang="en-US" dirty="0"/>
              <a:t>Input shape = (368, 488,3)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Output shape = (360,479,4)</a:t>
            </a:r>
          </a:p>
          <a:p>
            <a:r>
              <a:rPr lang="en-US" dirty="0"/>
              <a:t>What the number of parameters is 976?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CB3CC-5D42-4334-8EE8-96DE32FEF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DE5D20-988E-4676-8624-569E3C3D3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39277"/>
            <a:ext cx="6161969" cy="481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70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4BE57-D874-4D09-ADB9-6C1CD8E80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the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FE9C92-EE2C-4BDB-A49C-1D4A8B46C2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70320" y="1562137"/>
                <a:ext cx="4785360" cy="4329817"/>
              </a:xfrm>
            </p:spPr>
            <p:txBody>
              <a:bodyPr/>
              <a:lstStyle/>
              <a:p>
                <a:r>
                  <a:rPr lang="en-US" dirty="0"/>
                  <a:t>Consider weight of the form: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[ℓ,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= filter over space</a:t>
                </a:r>
              </a:p>
              <a:p>
                <a:pPr lvl="1"/>
                <a:r>
                  <a:rPr lang="en-US" dirty="0"/>
                  <a:t>Use Gaussian blur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[ℓ,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= filter over channel</a:t>
                </a:r>
              </a:p>
              <a:p>
                <a:pPr lvl="1"/>
                <a:r>
                  <a:rPr lang="en-US" dirty="0"/>
                  <a:t>Weighting of color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 output channel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Each filter:</a:t>
                </a:r>
              </a:p>
              <a:p>
                <a:pPr lvl="1"/>
                <a:r>
                  <a:rPr lang="en-US" dirty="0"/>
                  <a:t>Average over space and selects color</a:t>
                </a:r>
              </a:p>
              <a:p>
                <a:r>
                  <a:rPr lang="en-US" dirty="0"/>
                  <a:t>Again, normally we would train the weights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FE9C92-EE2C-4BDB-A49C-1D4A8B46C2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70320" y="1562137"/>
                <a:ext cx="4785360" cy="4329817"/>
              </a:xfrm>
              <a:blipFill>
                <a:blip r:embed="rId2"/>
                <a:stretch>
                  <a:fillRect l="-3057" t="-1406" r="-1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206F7-5ED5-479D-B250-EDD9837C1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0783C2-B284-49FA-88E5-99E74991E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510" y="1793677"/>
            <a:ext cx="5040630" cy="331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76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C8BF0-8E5A-4222-8AB5-27FE3E1D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(2009)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A01E5-E76E-4265-A9B0-7609966E4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Better algorithms need better data</a:t>
            </a:r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ImageNet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Goal: “map out the entire world of objects” </a:t>
            </a:r>
            <a:br>
              <a:rPr lang="en-US" dirty="0"/>
            </a:br>
            <a:r>
              <a:rPr lang="en-US" dirty="0"/>
              <a:t>(see this </a:t>
            </a:r>
            <a:r>
              <a:rPr lang="en-US" dirty="0">
                <a:hlinkClick r:id="rId2"/>
              </a:rPr>
              <a:t>great article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3.2 million images</a:t>
            </a:r>
          </a:p>
          <a:p>
            <a:pPr lvl="1"/>
            <a:r>
              <a:rPr lang="en-US" dirty="0"/>
              <a:t>Annotated by </a:t>
            </a:r>
            <a:r>
              <a:rPr lang="en-US" dirty="0">
                <a:hlinkClick r:id="rId3"/>
              </a:rPr>
              <a:t>Amazon mechanical </a:t>
            </a:r>
            <a:r>
              <a:rPr lang="en-US" dirty="0" err="1">
                <a:hlinkClick r:id="rId3"/>
              </a:rPr>
              <a:t>turk</a:t>
            </a:r>
            <a:endParaRPr lang="en-US" dirty="0"/>
          </a:p>
          <a:p>
            <a:pPr lvl="1"/>
            <a:r>
              <a:rPr lang="en-US" dirty="0"/>
              <a:t>Hierarchical categories</a:t>
            </a:r>
          </a:p>
          <a:p>
            <a:pPr lvl="1"/>
            <a:r>
              <a:rPr lang="en-US" dirty="0"/>
              <a:t>Details in 2009 CVPR paper</a:t>
            </a:r>
          </a:p>
          <a:p>
            <a:pPr marL="201168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F2659-E0C2-420E-947C-537A4BF50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44E510-2ACB-42FA-8B3C-A7BEB1D76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371" y="1121664"/>
            <a:ext cx="5894221" cy="39575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0B88D77-8F6E-42D3-8459-79EA5EC2E5EF}"/>
              </a:ext>
            </a:extLst>
          </p:cNvPr>
          <p:cNvSpPr/>
          <p:nvPr/>
        </p:nvSpPr>
        <p:spPr>
          <a:xfrm>
            <a:off x="1349477" y="5291676"/>
            <a:ext cx="103700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Deng, J., Dong, W.,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Socher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R., Li, L. J., Li, K., &amp; Fei-Fei, L. (2009, June).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Imagenet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: A large-scale hierarchical image database. In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Computer Vision and Pattern Recognition, 2009. CVPR 2009. IEEE Conference on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 (pp. 248-255). IEEE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12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6C388-11A5-47BE-BE43-F522C38E1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 Convolution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9337EB-E7B4-4E06-9480-ACBCA9530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9CCFFD-7FBF-4DBC-90C6-E44DD50FE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261" y="4001039"/>
            <a:ext cx="7424109" cy="1492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B7AEE9-FBF2-4106-9782-6517A175E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447" y="3277616"/>
            <a:ext cx="3105150" cy="361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88F3E7-8803-414F-B00B-6B76F7E58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115" y="1824632"/>
            <a:ext cx="3945255" cy="12098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05E0F4-84E8-4613-8BF7-0D643D97EF5B}"/>
              </a:ext>
            </a:extLst>
          </p:cNvPr>
          <p:cNvSpPr txBox="1"/>
          <p:nvPr/>
        </p:nvSpPr>
        <p:spPr>
          <a:xfrm>
            <a:off x="9346794" y="1930269"/>
            <a:ext cx="13622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Filters, W</a:t>
            </a:r>
            <a:br>
              <a:rPr lang="en-US" sz="2400" dirty="0"/>
            </a:br>
            <a:r>
              <a:rPr lang="en-US" sz="2400" dirty="0"/>
              <a:t>(9,9,3,4)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84C57D-8E17-4B64-89BB-19CB20493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6782" y="1771029"/>
            <a:ext cx="1643334" cy="13170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BE3F9E-81DC-4332-92E2-37C9C745EE8C}"/>
              </a:ext>
            </a:extLst>
          </p:cNvPr>
          <p:cNvSpPr txBox="1"/>
          <p:nvPr/>
        </p:nvSpPr>
        <p:spPr>
          <a:xfrm>
            <a:off x="314072" y="1899695"/>
            <a:ext cx="1702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Input, x</a:t>
            </a:r>
          </a:p>
          <a:p>
            <a:r>
              <a:rPr lang="en-US" sz="2400" dirty="0"/>
              <a:t>(3 channels)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12E7524-FE56-4A2B-A19A-9AF6DDF77B27}"/>
              </a:ext>
            </a:extLst>
          </p:cNvPr>
          <p:cNvSpPr/>
          <p:nvPr/>
        </p:nvSpPr>
        <p:spPr>
          <a:xfrm rot="5400000">
            <a:off x="4287062" y="3292621"/>
            <a:ext cx="742248" cy="3973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75AC45-C571-4E0C-922D-E83149E8DF5B}"/>
              </a:ext>
            </a:extLst>
          </p:cNvPr>
          <p:cNvSpPr txBox="1"/>
          <p:nvPr/>
        </p:nvSpPr>
        <p:spPr>
          <a:xfrm>
            <a:off x="4260582" y="2239740"/>
            <a:ext cx="596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45577-3D02-4905-BDD0-810F6E63CD19}"/>
              </a:ext>
            </a:extLst>
          </p:cNvPr>
          <p:cNvSpPr txBox="1"/>
          <p:nvPr/>
        </p:nvSpPr>
        <p:spPr>
          <a:xfrm>
            <a:off x="2194683" y="549326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y[:,:,0]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FFD84-15EC-467F-801C-2A4888CAFD51}"/>
              </a:ext>
            </a:extLst>
          </p:cNvPr>
          <p:cNvSpPr txBox="1"/>
          <p:nvPr/>
        </p:nvSpPr>
        <p:spPr>
          <a:xfrm>
            <a:off x="4014420" y="550554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y[:,:,1]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7D927F-C182-4E78-9C99-A0AC61E69A5E}"/>
              </a:ext>
            </a:extLst>
          </p:cNvPr>
          <p:cNvSpPr txBox="1"/>
          <p:nvPr/>
        </p:nvSpPr>
        <p:spPr>
          <a:xfrm>
            <a:off x="5834157" y="552406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y[:,:,2]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82CE92-666D-49E9-90C7-26EFB961FCD8}"/>
              </a:ext>
            </a:extLst>
          </p:cNvPr>
          <p:cNvSpPr txBox="1"/>
          <p:nvPr/>
        </p:nvSpPr>
        <p:spPr>
          <a:xfrm>
            <a:off x="7719494" y="552517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y[:,:,3]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F827E2-E856-4AD5-B55A-5CADA24C1063}"/>
              </a:ext>
            </a:extLst>
          </p:cNvPr>
          <p:cNvSpPr txBox="1"/>
          <p:nvPr/>
        </p:nvSpPr>
        <p:spPr>
          <a:xfrm>
            <a:off x="9346794" y="4636228"/>
            <a:ext cx="15167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 y</a:t>
            </a:r>
            <a:br>
              <a:rPr lang="en-US" sz="2400" dirty="0"/>
            </a:br>
            <a:r>
              <a:rPr lang="en-US" sz="2400" dirty="0"/>
              <a:t>4 channels</a:t>
            </a:r>
          </a:p>
        </p:txBody>
      </p:sp>
    </p:spTree>
    <p:extLst>
      <p:ext uri="{BB962C8B-B14F-4D97-AF65-F5344CB8AC3E}">
        <p14:creationId xmlns:p14="http://schemas.microsoft.com/office/powerpoint/2010/main" val="2399380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Layer Filters in </a:t>
            </a:r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8893" y="1532297"/>
            <a:ext cx="4968732" cy="4329817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first layer</a:t>
            </a:r>
          </a:p>
          <a:p>
            <a:pPr lvl="1"/>
            <a:r>
              <a:rPr lang="en-US" dirty="0"/>
              <a:t>96 filters</a:t>
            </a:r>
          </a:p>
          <a:p>
            <a:pPr lvl="1"/>
            <a:r>
              <a:rPr lang="en-US" dirty="0"/>
              <a:t>Size 11 x 11 x 3</a:t>
            </a:r>
          </a:p>
          <a:p>
            <a:pPr lvl="1"/>
            <a:r>
              <a:rPr lang="en-US" dirty="0"/>
              <a:t>Applied to image of 224 x 224 x 3</a:t>
            </a:r>
          </a:p>
          <a:p>
            <a:r>
              <a:rPr lang="en-US" dirty="0"/>
              <a:t>Each filter can be viewed as a 11x11x3 image</a:t>
            </a:r>
          </a:p>
          <a:p>
            <a:r>
              <a:rPr lang="en-US" dirty="0"/>
              <a:t>Selective to basic low-level features</a:t>
            </a:r>
          </a:p>
          <a:p>
            <a:pPr lvl="1"/>
            <a:r>
              <a:rPr lang="en-US" dirty="0"/>
              <a:t>Curves, edges, color transitions,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75" y="3409337"/>
            <a:ext cx="5320678" cy="23599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72BCA7-B7A4-46BC-AF80-E58402EDD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72" y="1654665"/>
            <a:ext cx="5114263" cy="157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540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52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51815" y="3800323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646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470-1340-4717-AC1B-03B7FC0DD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Multi-Layer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BCBE7F-CB4C-4C91-8E6B-6883BA51D1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4643671" cy="4329817"/>
              </a:xfrm>
            </p:spPr>
            <p:txBody>
              <a:bodyPr/>
              <a:lstStyle/>
              <a:p>
                <a:r>
                  <a:rPr lang="en-US" dirty="0"/>
                  <a:t>Similar to single layer NNs</a:t>
                </a:r>
              </a:p>
              <a:p>
                <a:pPr lvl="1"/>
                <a:r>
                  <a:rPr lang="en-US" dirty="0"/>
                  <a:t>But must keep track of layers</a:t>
                </a:r>
              </a:p>
              <a:p>
                <a:r>
                  <a:rPr lang="en-US" dirty="0"/>
                  <a:t>Consider batch of image inputs: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 (</a:t>
                </a:r>
                <a:r>
                  <a:rPr lang="en-US" dirty="0" err="1"/>
                  <a:t>sample,row,col,channel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Input tensor at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 for convolutional layer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for fully connected layer </a:t>
                </a:r>
              </a:p>
              <a:p>
                <a:r>
                  <a:rPr lang="en-US" dirty="0"/>
                  <a:t>Output tensor from linear transform: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Output tensor after activation / pooling: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ℓ+1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BCBE7F-CB4C-4C91-8E6B-6883BA51D1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4643671" cy="4329817"/>
              </a:xfrm>
              <a:blipFill>
                <a:blip r:embed="rId2"/>
                <a:stretch>
                  <a:fillRect l="-3150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14672-3BEE-4C51-A8A7-BF866CB72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6455" y="5584506"/>
            <a:ext cx="1312025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t>53</a:t>
            </a:fld>
            <a:endParaRPr lang="en-US" dirty="0"/>
          </a:p>
        </p:txBody>
      </p:sp>
      <p:pic>
        <p:nvPicPr>
          <p:cNvPr id="5" name="Picture 2" descr="Image result for alexnet">
            <a:extLst>
              <a:ext uri="{FF2B5EF4-FFF2-40B4-BE49-F238E27FC236}">
                <a16:creationId xmlns:a16="http://schemas.microsoft.com/office/drawing/2014/main" id="{C8D7BB71-B7E7-459E-8526-485957A7D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924" y="1325416"/>
            <a:ext cx="4381111" cy="164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3BD47DE-A47B-4015-8CC0-9EEFBDEE91AE}"/>
              </a:ext>
            </a:extLst>
          </p:cNvPr>
          <p:cNvSpPr/>
          <p:nvPr/>
        </p:nvSpPr>
        <p:spPr>
          <a:xfrm>
            <a:off x="7099902" y="4211525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7B71EB-FFE8-4565-847A-104C3222BA95}"/>
              </a:ext>
            </a:extLst>
          </p:cNvPr>
          <p:cNvCxnSpPr>
            <a:cxnSpLocks/>
          </p:cNvCxnSpPr>
          <p:nvPr/>
        </p:nvCxnSpPr>
        <p:spPr>
          <a:xfrm>
            <a:off x="7443850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47A51CF-8549-4C96-9281-FA87ECB9FDE8}"/>
                  </a:ext>
                </a:extLst>
              </p:cNvPr>
              <p:cNvSpPr/>
              <p:nvPr/>
            </p:nvSpPr>
            <p:spPr>
              <a:xfrm>
                <a:off x="8954886" y="3784268"/>
                <a:ext cx="479555" cy="379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47A51CF-8549-4C96-9281-FA87ECB9FD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4886" y="3784268"/>
                <a:ext cx="479555" cy="3792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67EF6DB6-47E0-4572-91F2-9EE804A22E66}"/>
              </a:ext>
            </a:extLst>
          </p:cNvPr>
          <p:cNvSpPr/>
          <p:nvPr/>
        </p:nvSpPr>
        <p:spPr>
          <a:xfrm>
            <a:off x="7918851" y="3999062"/>
            <a:ext cx="669592" cy="732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0B82E8-DF5F-4B2B-A4FA-FDBBB5CB081C}"/>
              </a:ext>
            </a:extLst>
          </p:cNvPr>
          <p:cNvSpPr txBox="1"/>
          <p:nvPr/>
        </p:nvSpPr>
        <p:spPr>
          <a:xfrm>
            <a:off x="7614423" y="3325601"/>
            <a:ext cx="1319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Convolution or</a:t>
            </a:r>
            <a:br>
              <a:rPr lang="en-US" sz="1400" dirty="0"/>
            </a:br>
            <a:r>
              <a:rPr lang="en-US" sz="1400" dirty="0"/>
              <a:t>fully-connected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552AEB-1744-4AD5-BD43-B65E3F2EA0FE}"/>
              </a:ext>
            </a:extLst>
          </p:cNvPr>
          <p:cNvCxnSpPr>
            <a:cxnSpLocks/>
          </p:cNvCxnSpPr>
          <p:nvPr/>
        </p:nvCxnSpPr>
        <p:spPr>
          <a:xfrm>
            <a:off x="8588443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3B6D1553-F917-4D22-B6FE-8F70E0A39DFE}"/>
              </a:ext>
            </a:extLst>
          </p:cNvPr>
          <p:cNvSpPr/>
          <p:nvPr/>
        </p:nvSpPr>
        <p:spPr>
          <a:xfrm>
            <a:off x="9054292" y="4249968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9714C6-E7D3-4079-8E73-E99818EAFA2A}"/>
              </a:ext>
            </a:extLst>
          </p:cNvPr>
          <p:cNvSpPr/>
          <p:nvPr/>
        </p:nvSpPr>
        <p:spPr>
          <a:xfrm>
            <a:off x="9880278" y="3998414"/>
            <a:ext cx="650631" cy="6426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F2A686-FC05-46E2-B2B3-9AC5A04C4D43}"/>
              </a:ext>
            </a:extLst>
          </p:cNvPr>
          <p:cNvCxnSpPr>
            <a:cxnSpLocks/>
          </p:cNvCxnSpPr>
          <p:nvPr/>
        </p:nvCxnSpPr>
        <p:spPr>
          <a:xfrm>
            <a:off x="9398240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FF50D34-1960-42EC-B42D-0539F8620743}"/>
                  </a:ext>
                </a:extLst>
              </p:cNvPr>
              <p:cNvSpPr/>
              <p:nvPr/>
            </p:nvSpPr>
            <p:spPr>
              <a:xfrm>
                <a:off x="10852581" y="3823743"/>
                <a:ext cx="720454" cy="379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FF50D34-1960-42EC-B42D-0539F86207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2581" y="3823743"/>
                <a:ext cx="720454" cy="3792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136C7B5-68ED-4AB1-9193-71EB09AD638C}"/>
                  </a:ext>
                </a:extLst>
              </p:cNvPr>
              <p:cNvSpPr/>
              <p:nvPr/>
            </p:nvSpPr>
            <p:spPr>
              <a:xfrm>
                <a:off x="7035904" y="3809459"/>
                <a:ext cx="500842" cy="379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136C7B5-68ED-4AB1-9193-71EB09AD63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904" y="3809459"/>
                <a:ext cx="500842" cy="3792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3E898B1-DD7B-458E-A57C-33C852CCFEBC}"/>
              </a:ext>
            </a:extLst>
          </p:cNvPr>
          <p:cNvCxnSpPr>
            <a:cxnSpLocks/>
          </p:cNvCxnSpPr>
          <p:nvPr/>
        </p:nvCxnSpPr>
        <p:spPr>
          <a:xfrm>
            <a:off x="10547099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9F82A646-C0D9-4C9E-9A41-9A85334C3D05}"/>
              </a:ext>
            </a:extLst>
          </p:cNvPr>
          <p:cNvSpPr/>
          <p:nvPr/>
        </p:nvSpPr>
        <p:spPr>
          <a:xfrm>
            <a:off x="11029138" y="4228178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9DD6D15-8E80-41D0-9540-8157ED4C7068}"/>
              </a:ext>
            </a:extLst>
          </p:cNvPr>
          <p:cNvCxnSpPr>
            <a:cxnSpLocks/>
          </p:cNvCxnSpPr>
          <p:nvPr/>
        </p:nvCxnSpPr>
        <p:spPr>
          <a:xfrm>
            <a:off x="11356896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FF0D90-B784-4588-8C8E-6BBC612EEAE2}"/>
              </a:ext>
            </a:extLst>
          </p:cNvPr>
          <p:cNvCxnSpPr>
            <a:cxnSpLocks/>
          </p:cNvCxnSpPr>
          <p:nvPr/>
        </p:nvCxnSpPr>
        <p:spPr>
          <a:xfrm>
            <a:off x="6634053" y="4400152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1454D49-4FA0-429E-8CC8-62C3ADA61CBC}"/>
              </a:ext>
            </a:extLst>
          </p:cNvPr>
          <p:cNvSpPr txBox="1"/>
          <p:nvPr/>
        </p:nvSpPr>
        <p:spPr>
          <a:xfrm>
            <a:off x="9841307" y="3310938"/>
            <a:ext cx="9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Activation,</a:t>
            </a:r>
            <a:br>
              <a:rPr lang="en-US" sz="1400" dirty="0"/>
            </a:br>
            <a:r>
              <a:rPr lang="en-US" sz="1400" dirty="0"/>
              <a:t>pooling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D4526A3-8939-4518-B932-C91E9557C2CF}"/>
              </a:ext>
            </a:extLst>
          </p:cNvPr>
          <p:cNvSpPr/>
          <p:nvPr/>
        </p:nvSpPr>
        <p:spPr>
          <a:xfrm>
            <a:off x="8081668" y="5159646"/>
            <a:ext cx="343948" cy="34394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83DBFB9-9E0F-4B2F-AB93-3EFE068F62B2}"/>
              </a:ext>
            </a:extLst>
          </p:cNvPr>
          <p:cNvCxnSpPr>
            <a:cxnSpLocks/>
            <a:stCxn id="23" idx="0"/>
            <a:endCxn id="10" idx="2"/>
          </p:cNvCxnSpPr>
          <p:nvPr/>
        </p:nvCxnSpPr>
        <p:spPr>
          <a:xfrm flipV="1">
            <a:off x="8253642" y="4731893"/>
            <a:ext cx="5" cy="42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299B1C-CEBD-4C1C-BFEF-3FB67C57C507}"/>
                  </a:ext>
                </a:extLst>
              </p:cNvPr>
              <p:cNvSpPr txBox="1"/>
              <p:nvPr/>
            </p:nvSpPr>
            <p:spPr>
              <a:xfrm>
                <a:off x="7737678" y="5584506"/>
                <a:ext cx="1083689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299B1C-CEBD-4C1C-BFEF-3FB67C57C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678" y="5584506"/>
                <a:ext cx="1083689" cy="3929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E1A7B2D9-F34A-4F2C-8FB4-18581B80780B}"/>
              </a:ext>
            </a:extLst>
          </p:cNvPr>
          <p:cNvSpPr txBox="1"/>
          <p:nvPr/>
        </p:nvSpPr>
        <p:spPr>
          <a:xfrm>
            <a:off x="8748233" y="5561317"/>
            <a:ext cx="1056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Weight-bias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BCCA47A-A6B1-4E65-8295-F056DA34A3CD}"/>
              </a:ext>
            </a:extLst>
          </p:cNvPr>
          <p:cNvCxnSpPr/>
          <p:nvPr/>
        </p:nvCxnSpPr>
        <p:spPr>
          <a:xfrm flipH="1">
            <a:off x="7536746" y="2593731"/>
            <a:ext cx="888870" cy="717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58F2336-6C33-4ABF-8E9C-8D67AAC96F71}"/>
              </a:ext>
            </a:extLst>
          </p:cNvPr>
          <p:cNvCxnSpPr>
            <a:cxnSpLocks/>
          </p:cNvCxnSpPr>
          <p:nvPr/>
        </p:nvCxnSpPr>
        <p:spPr>
          <a:xfrm>
            <a:off x="9276454" y="2606451"/>
            <a:ext cx="1312026" cy="704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4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6419D-8E65-4133-B917-AC0D5BB60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Back-Propagation in Convolutional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EC61F-151B-45A6-9C85-FA1F246A03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7763" y="2939427"/>
                <a:ext cx="7844071" cy="2849057"/>
              </a:xfrm>
            </p:spPr>
            <p:txBody>
              <a:bodyPr/>
              <a:lstStyle/>
              <a:p>
                <a:r>
                  <a:rPr lang="en-US" dirty="0"/>
                  <a:t>Convolutional layer in forward path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During back-propagation:</a:t>
                </a:r>
              </a:p>
              <a:p>
                <a:pPr lvl="1"/>
                <a:r>
                  <a:rPr lang="en-US" dirty="0"/>
                  <a:t>Obtain gradient tensor from upstream layers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 </m:t>
                            </m:r>
                          </m:sup>
                        </m:sSup>
                      </m:den>
                    </m:f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Need to compute downstream gradients: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ℓ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EC61F-151B-45A6-9C85-FA1F246A03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7763" y="2939427"/>
                <a:ext cx="7844071" cy="2849057"/>
              </a:xfrm>
              <a:blipFill>
                <a:blip r:embed="rId2"/>
                <a:stretch>
                  <a:fillRect l="-1865" t="-2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E3FE8-0572-4F9E-AA05-51230728D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54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B169688-B7BA-4F71-A177-C9214B65AE7C}"/>
              </a:ext>
            </a:extLst>
          </p:cNvPr>
          <p:cNvSpPr/>
          <p:nvPr/>
        </p:nvSpPr>
        <p:spPr>
          <a:xfrm>
            <a:off x="7298471" y="2234486"/>
            <a:ext cx="343948" cy="3439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DD8B398-3CFB-4EA4-BBA1-B75C550297AB}"/>
              </a:ext>
            </a:extLst>
          </p:cNvPr>
          <p:cNvSpPr/>
          <p:nvPr/>
        </p:nvSpPr>
        <p:spPr>
          <a:xfrm>
            <a:off x="8819861" y="2228893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A2900D9-750C-47F2-9032-E54BD5DB1758}"/>
              </a:ext>
            </a:extLst>
          </p:cNvPr>
          <p:cNvCxnSpPr>
            <a:cxnSpLocks/>
          </p:cNvCxnSpPr>
          <p:nvPr/>
        </p:nvCxnSpPr>
        <p:spPr>
          <a:xfrm>
            <a:off x="7642419" y="2385707"/>
            <a:ext cx="1167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AFD575BC-F030-454A-B4E3-E1F64579CBFA}"/>
              </a:ext>
            </a:extLst>
          </p:cNvPr>
          <p:cNvSpPr/>
          <p:nvPr/>
        </p:nvSpPr>
        <p:spPr>
          <a:xfrm>
            <a:off x="10998315" y="2213733"/>
            <a:ext cx="343948" cy="3439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13A06D8-7BB2-4B15-B9DC-6DCF3F116076}"/>
              </a:ext>
            </a:extLst>
          </p:cNvPr>
          <p:cNvCxnSpPr>
            <a:cxnSpLocks/>
          </p:cNvCxnSpPr>
          <p:nvPr/>
        </p:nvCxnSpPr>
        <p:spPr>
          <a:xfrm>
            <a:off x="10551530" y="2385707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572B86-8704-4A5F-B8F2-0E594DDEF6A0}"/>
                  </a:ext>
                </a:extLst>
              </p:cNvPr>
              <p:cNvSpPr txBox="1"/>
              <p:nvPr/>
            </p:nvSpPr>
            <p:spPr>
              <a:xfrm>
                <a:off x="7315883" y="1860681"/>
                <a:ext cx="316177" cy="286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572B86-8704-4A5F-B8F2-0E594DDEF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883" y="1860681"/>
                <a:ext cx="316177" cy="286873"/>
              </a:xfrm>
              <a:prstGeom prst="rect">
                <a:avLst/>
              </a:prstGeom>
              <a:blipFill>
                <a:blip r:embed="rId3"/>
                <a:stretch>
                  <a:fillRect l="-15385" t="-4255" r="-11538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7A767D-4490-4111-A7B0-E42A2195125C}"/>
                  </a:ext>
                </a:extLst>
              </p:cNvPr>
              <p:cNvSpPr txBox="1"/>
              <p:nvPr/>
            </p:nvSpPr>
            <p:spPr>
              <a:xfrm>
                <a:off x="8173726" y="1528079"/>
                <a:ext cx="1960217" cy="563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b="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Convolution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7A767D-4490-4111-A7B0-E42A21951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726" y="1528079"/>
                <a:ext cx="1960217" cy="563872"/>
              </a:xfrm>
              <a:prstGeom prst="rect">
                <a:avLst/>
              </a:prstGeom>
              <a:blipFill>
                <a:blip r:embed="rId4"/>
                <a:stretch>
                  <a:fillRect l="-7477" t="-1413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DDF23A-FA1A-414D-8BE1-D049705D7557}"/>
                  </a:ext>
                </a:extLst>
              </p:cNvPr>
              <p:cNvSpPr txBox="1"/>
              <p:nvPr/>
            </p:nvSpPr>
            <p:spPr>
              <a:xfrm>
                <a:off x="10508629" y="1554482"/>
                <a:ext cx="1237518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Loss function</a:t>
                </a:r>
                <a:b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DDF23A-FA1A-414D-8BE1-D049705D7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8629" y="1554482"/>
                <a:ext cx="1237518" cy="1107996"/>
              </a:xfrm>
              <a:prstGeom prst="rect">
                <a:avLst/>
              </a:prstGeom>
              <a:blipFill>
                <a:blip r:embed="rId5"/>
                <a:stretch>
                  <a:fillRect l="-11823" t="-7143" r="-113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713957-857C-4E0A-BA37-00EEEE26B53C}"/>
              </a:ext>
            </a:extLst>
          </p:cNvPr>
          <p:cNvCxnSpPr>
            <a:cxnSpLocks/>
          </p:cNvCxnSpPr>
          <p:nvPr/>
        </p:nvCxnSpPr>
        <p:spPr>
          <a:xfrm>
            <a:off x="9153835" y="2385707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3352C7-35B6-4114-8918-6F031F664A43}"/>
              </a:ext>
            </a:extLst>
          </p:cNvPr>
          <p:cNvCxnSpPr>
            <a:cxnSpLocks/>
          </p:cNvCxnSpPr>
          <p:nvPr/>
        </p:nvCxnSpPr>
        <p:spPr>
          <a:xfrm>
            <a:off x="6803049" y="2405500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D76CC9-3709-4A18-987D-F19B2125972C}"/>
                  </a:ext>
                </a:extLst>
              </p:cNvPr>
              <p:cNvSpPr txBox="1"/>
              <p:nvPr/>
            </p:nvSpPr>
            <p:spPr>
              <a:xfrm>
                <a:off x="9680302" y="2063001"/>
                <a:ext cx="62869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D76CC9-3709-4A18-987D-F19B21259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0302" y="2063001"/>
                <a:ext cx="62869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34E861-9B57-44B5-B0C9-462675E9F9F1}"/>
                  </a:ext>
                </a:extLst>
              </p:cNvPr>
              <p:cNvSpPr txBox="1"/>
              <p:nvPr/>
            </p:nvSpPr>
            <p:spPr>
              <a:xfrm>
                <a:off x="6199793" y="2108480"/>
                <a:ext cx="62869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34E861-9B57-44B5-B0C9-462675E9F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793" y="2108480"/>
                <a:ext cx="62869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E1D527C1-7678-4C18-8CF9-1E29DFA602F0}"/>
              </a:ext>
            </a:extLst>
          </p:cNvPr>
          <p:cNvSpPr/>
          <p:nvPr/>
        </p:nvSpPr>
        <p:spPr>
          <a:xfrm>
            <a:off x="5368452" y="2247073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62A65D7-9CF6-438E-AD96-A5A15FD2D9E2}"/>
              </a:ext>
            </a:extLst>
          </p:cNvPr>
          <p:cNvCxnSpPr>
            <a:cxnSpLocks/>
          </p:cNvCxnSpPr>
          <p:nvPr/>
        </p:nvCxnSpPr>
        <p:spPr>
          <a:xfrm>
            <a:off x="5702426" y="2403887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84CFEBA-6F6D-4C93-A0EE-940D26026C12}"/>
                  </a:ext>
                </a:extLst>
              </p:cNvPr>
              <p:cNvSpPr/>
              <p:nvPr/>
            </p:nvSpPr>
            <p:spPr>
              <a:xfrm>
                <a:off x="5155689" y="1561810"/>
                <a:ext cx="724203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:r>
                  <a:rPr lang="en-US" b="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Input</a:t>
                </a:r>
                <a:br>
                  <a:rPr lang="en-US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84CFEBA-6F6D-4C93-A0EE-940D26026C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689" y="1561810"/>
                <a:ext cx="724203" cy="923330"/>
              </a:xfrm>
              <a:prstGeom prst="rect">
                <a:avLst/>
              </a:prstGeom>
              <a:blipFill>
                <a:blip r:embed="rId8"/>
                <a:stretch>
                  <a:fillRect l="-7563" t="-3289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B302873F-E9C8-4405-A9E5-CDBFAF98F97E}"/>
              </a:ext>
            </a:extLst>
          </p:cNvPr>
          <p:cNvSpPr/>
          <p:nvPr/>
        </p:nvSpPr>
        <p:spPr>
          <a:xfrm>
            <a:off x="8819861" y="4271991"/>
            <a:ext cx="343948" cy="34394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3F0D8CE-879D-481A-A45F-0B19A90D690C}"/>
              </a:ext>
            </a:extLst>
          </p:cNvPr>
          <p:cNvCxnSpPr>
            <a:cxnSpLocks/>
            <a:stCxn id="21" idx="0"/>
            <a:endCxn id="6" idx="4"/>
          </p:cNvCxnSpPr>
          <p:nvPr/>
        </p:nvCxnSpPr>
        <p:spPr>
          <a:xfrm flipV="1">
            <a:off x="8991835" y="2572841"/>
            <a:ext cx="0" cy="1699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02FF22C-3C5A-4AF0-9DAF-6DC15A80862C}"/>
                  </a:ext>
                </a:extLst>
              </p:cNvPr>
              <p:cNvSpPr txBox="1"/>
              <p:nvPr/>
            </p:nvSpPr>
            <p:spPr>
              <a:xfrm>
                <a:off x="8412174" y="4796809"/>
                <a:ext cx="1083689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02FF22C-3C5A-4AF0-9DAF-6DC15A808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174" y="4796809"/>
                <a:ext cx="1083689" cy="3929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0C59DCD2-82AA-45D5-8376-408382B2E35A}"/>
              </a:ext>
            </a:extLst>
          </p:cNvPr>
          <p:cNvSpPr/>
          <p:nvPr/>
        </p:nvSpPr>
        <p:spPr>
          <a:xfrm rot="10800000">
            <a:off x="9477791" y="2620003"/>
            <a:ext cx="511712" cy="91638"/>
          </a:xfrm>
          <a:prstGeom prst="rightArrow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FE8C545-6779-4FA7-A0FF-77FFD745ACBC}"/>
                  </a:ext>
                </a:extLst>
              </p:cNvPr>
              <p:cNvSpPr/>
              <p:nvPr/>
            </p:nvSpPr>
            <p:spPr>
              <a:xfrm>
                <a:off x="9495863" y="2816179"/>
                <a:ext cx="599651" cy="5631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ℓ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FE8C545-6779-4FA7-A0FF-77FFD745A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5863" y="2816179"/>
                <a:ext cx="599651" cy="5631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row: Right 24">
            <a:extLst>
              <a:ext uri="{FF2B5EF4-FFF2-40B4-BE49-F238E27FC236}">
                <a16:creationId xmlns:a16="http://schemas.microsoft.com/office/drawing/2014/main" id="{38486E6C-08F0-4CC5-AACD-8CB239D184E9}"/>
              </a:ext>
            </a:extLst>
          </p:cNvPr>
          <p:cNvSpPr/>
          <p:nvPr/>
        </p:nvSpPr>
        <p:spPr>
          <a:xfrm rot="10800000">
            <a:off x="7823354" y="2601088"/>
            <a:ext cx="511712" cy="91638"/>
          </a:xfrm>
          <a:prstGeom prst="rightArrow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8620025-C57E-4BB3-B3C5-DFB0C12C2670}"/>
                  </a:ext>
                </a:extLst>
              </p:cNvPr>
              <p:cNvSpPr/>
              <p:nvPr/>
            </p:nvSpPr>
            <p:spPr>
              <a:xfrm>
                <a:off x="7742235" y="2746701"/>
                <a:ext cx="617925" cy="5632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ℓ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8620025-C57E-4BB3-B3C5-DFB0C12C26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2235" y="2746701"/>
                <a:ext cx="617925" cy="5632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row: Right 29">
            <a:extLst>
              <a:ext uri="{FF2B5EF4-FFF2-40B4-BE49-F238E27FC236}">
                <a16:creationId xmlns:a16="http://schemas.microsoft.com/office/drawing/2014/main" id="{32181372-6C06-4468-B816-15D01D539065}"/>
              </a:ext>
            </a:extLst>
          </p:cNvPr>
          <p:cNvSpPr/>
          <p:nvPr/>
        </p:nvSpPr>
        <p:spPr>
          <a:xfrm rot="5400000">
            <a:off x="8852159" y="3873024"/>
            <a:ext cx="511712" cy="91638"/>
          </a:xfrm>
          <a:prstGeom prst="rightArrow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731EA74-E874-4495-9AFA-2D3DBA278A8A}"/>
                  </a:ext>
                </a:extLst>
              </p:cNvPr>
              <p:cNvSpPr/>
              <p:nvPr/>
            </p:nvSpPr>
            <p:spPr>
              <a:xfrm>
                <a:off x="9109456" y="3636104"/>
                <a:ext cx="1109278" cy="5631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ℓ </m:t>
                              </m:r>
                            </m:sup>
                          </m:sSup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731EA74-E874-4495-9AFA-2D3DBA278A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9456" y="3636104"/>
                <a:ext cx="1109278" cy="5631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999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24" grpId="0"/>
      <p:bldP spid="25" grpId="0" animBg="1"/>
      <p:bldP spid="26" grpId="0"/>
      <p:bldP spid="30" grpId="0" animBg="1"/>
      <p:bldP spid="3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A8676-C672-442B-B105-76E8D8A82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BE5245-4DD8-4967-8AFA-FE4385D0A3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Write convolution as: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nary>
                          </m:e>
                        </m:nary>
                      </m:e>
                    </m:nary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Drop layer index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and sample index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i="1" dirty="0"/>
              </a:p>
              <a:p>
                <a:r>
                  <a:rPr lang="en-US" dirty="0"/>
                  <a:t>In backpropagation, we receive gradient tensor: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First compute gradient </a:t>
                </a:r>
                <a:r>
                  <a:rPr lang="en-US" dirty="0" err="1"/>
                  <a:t>wrt</a:t>
                </a:r>
                <a:r>
                  <a:rPr lang="en-US" dirty="0"/>
                  <a:t> weights: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BE5245-4DD8-4967-8AFA-FE4385D0A3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85E3F-3D1E-4123-9BD2-19CB38765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9956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A8676-C672-442B-B105-76E8D8A82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With Respect to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BE5245-4DD8-4967-8AFA-FE4385D0A3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Forward layer: </a:t>
                </a:r>
                <a:br>
                  <a:rPr lang="es-E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nary>
                          </m:e>
                        </m:nary>
                      </m:e>
                    </m:nary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Gradient with respect to weights: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By chain rule: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E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den>
                                </m:f>
                              </m:e>
                            </m:nary>
                          </m:e>
                        </m:nary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den>
                        </m:f>
                      </m:e>
                    </m:nary>
                  </m:oMath>
                </a14:m>
                <a:br>
                  <a:rPr lang="en-US" b="0" dirty="0"/>
                </a:br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                   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E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</m:nary>
                          </m:e>
                        </m:nary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Gradient </a:t>
                </a:r>
                <a:r>
                  <a:rPr lang="en-US" dirty="0" err="1"/>
                  <a:t>wrt</a:t>
                </a:r>
                <a:r>
                  <a:rPr lang="en-US" dirty="0"/>
                  <a:t> weights can be computed via convolution</a:t>
                </a:r>
              </a:p>
              <a:p>
                <a:pPr lvl="1"/>
                <a:r>
                  <a:rPr lang="en-US" dirty="0"/>
                  <a:t>Convolve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with gradient tensor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Similar computations for gradients with respect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,  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See homework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BE5245-4DD8-4967-8AFA-FE4385D0A3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9" t="-14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85E3F-3D1E-4123-9BD2-19CB38765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33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32236-C2EF-47B4-8252-8ED2F8150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8B1DE-624F-49D1-AE96-729F0076C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State-of-the-art networks involve millions of parameters</a:t>
            </a:r>
          </a:p>
          <a:p>
            <a:r>
              <a:rPr lang="en-US" dirty="0"/>
              <a:t>Require enormous datasets</a:t>
            </a:r>
          </a:p>
          <a:p>
            <a:r>
              <a:rPr lang="en-US" dirty="0"/>
              <a:t>Conventional processors cannot train in reasonable time</a:t>
            </a:r>
          </a:p>
          <a:p>
            <a:r>
              <a:rPr lang="en-US" dirty="0"/>
              <a:t>Use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Graphics Processor Units</a:t>
            </a:r>
          </a:p>
          <a:p>
            <a:pPr lvl="1"/>
            <a:r>
              <a:rPr lang="en-US" dirty="0"/>
              <a:t>Originally for graphics acceleration</a:t>
            </a:r>
          </a:p>
          <a:p>
            <a:pPr lvl="1"/>
            <a:r>
              <a:rPr lang="en-US" dirty="0"/>
              <a:t>Now essential for deep learning</a:t>
            </a:r>
          </a:p>
          <a:p>
            <a:r>
              <a:rPr lang="en-US" dirty="0"/>
              <a:t>Cannot use the GPU on your laptop</a:t>
            </a:r>
          </a:p>
          <a:p>
            <a:r>
              <a:rPr lang="en-US" dirty="0"/>
              <a:t>But can:</a:t>
            </a:r>
          </a:p>
          <a:p>
            <a:pPr lvl="1"/>
            <a:r>
              <a:rPr lang="en-US" dirty="0"/>
              <a:t>Rent GPU instances in cloud (~$1.20 / hour)</a:t>
            </a:r>
          </a:p>
          <a:p>
            <a:pPr lvl="1"/>
            <a:r>
              <a:rPr lang="en-US" dirty="0"/>
              <a:t>Purchase GPU workstation (~$2000)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51E96-1E24-4DE1-B9C3-C50B55E14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1B292B-5DB0-47B8-B5B0-08319FC39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346" y="531978"/>
            <a:ext cx="2324100" cy="1971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935ADE-E892-4484-87A7-A840436F5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608" y="2749028"/>
            <a:ext cx="4414838" cy="337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086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A9D5F-D73B-4E45-A8F2-D1798FAE1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FC9FE-D48A-4513-AF91-DA8F15956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6587868" cy="4329817"/>
          </a:xfrm>
        </p:spPr>
        <p:txBody>
          <a:bodyPr/>
          <a:lstStyle/>
          <a:p>
            <a:r>
              <a:rPr lang="en-US" dirty="0"/>
              <a:t>Important speed up method</a:t>
            </a:r>
          </a:p>
          <a:p>
            <a:pPr lvl="1"/>
            <a:r>
              <a:rPr lang="en-US" dirty="0"/>
              <a:t>When the parameters of a layer change, so does the distribution of inputs to subsequent layers.</a:t>
            </a:r>
          </a:p>
          <a:p>
            <a:r>
              <a:rPr lang="en-US" dirty="0"/>
              <a:t>Recall good practice:  Standardize the raw features X</a:t>
            </a:r>
          </a:p>
          <a:p>
            <a:r>
              <a:rPr lang="en-US" dirty="0"/>
              <a:t>that is, for each feature:</a:t>
            </a:r>
          </a:p>
          <a:p>
            <a:pPr lvl="1"/>
            <a:r>
              <a:rPr lang="en-US" dirty="0"/>
              <a:t>Make mean = 0 and variance = 1 over each minibatch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Batch normalization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We first </a:t>
            </a:r>
            <a:r>
              <a:rPr lang="en-US" dirty="0" err="1"/>
              <a:t>standarize</a:t>
            </a:r>
            <a:r>
              <a:rPr lang="en-US" dirty="0"/>
              <a:t> the outputs in each channel and layer, and</a:t>
            </a:r>
          </a:p>
          <a:p>
            <a:pPr lvl="1"/>
            <a:r>
              <a:rPr lang="en-US" dirty="0"/>
              <a:t>Then learn an optimal mean &amp; variance for them: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925DF-1717-48BF-86FA-2DD60A523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58</a:t>
            </a:fld>
            <a:endParaRPr lang="en-US" dirty="0"/>
          </a:p>
        </p:txBody>
      </p:sp>
      <p:pic>
        <p:nvPicPr>
          <p:cNvPr id="1026" name="Picture 2" descr="Image result for batch normalization">
            <a:extLst>
              <a:ext uri="{FF2B5EF4-FFF2-40B4-BE49-F238E27FC236}">
                <a16:creationId xmlns:a16="http://schemas.microsoft.com/office/drawing/2014/main" id="{98A86A6D-3A10-42F0-8EDA-386E9CC13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870" y="1751047"/>
            <a:ext cx="3857625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450995-5F61-4EEC-ACD0-9A9F6128E940}"/>
              </a:ext>
            </a:extLst>
          </p:cNvPr>
          <p:cNvSpPr/>
          <p:nvPr/>
        </p:nvSpPr>
        <p:spPr>
          <a:xfrm>
            <a:off x="6563915" y="5130430"/>
            <a:ext cx="53670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u="sng" dirty="0">
                <a:hlinkClick r:id="rId3"/>
              </a:rPr>
              <a:t>Sergey Ioffe</a:t>
            </a:r>
            <a:r>
              <a:rPr lang="en-US" sz="1400" dirty="0"/>
              <a:t>, </a:t>
            </a:r>
            <a:r>
              <a:rPr lang="en-US" sz="1400" dirty="0">
                <a:hlinkClick r:id="rId4"/>
              </a:rPr>
              <a:t>Christian Szegedy</a:t>
            </a:r>
            <a:r>
              <a:rPr lang="en-US" sz="1400" dirty="0"/>
              <a:t>: </a:t>
            </a:r>
            <a:r>
              <a:rPr lang="en-US" sz="1400" b="1" dirty="0"/>
              <a:t>Batch Normalization: Accelerating Deep Network Training by Reducing Internal Covariate Shift.</a:t>
            </a:r>
          </a:p>
          <a:p>
            <a:r>
              <a:rPr lang="en-US" sz="1400" dirty="0">
                <a:hlinkClick r:id="rId5"/>
              </a:rPr>
              <a:t>https://arxiv.org/pdf/1502.03167v3.pdf</a:t>
            </a:r>
            <a:r>
              <a:rPr lang="en-US" sz="1400" dirty="0"/>
              <a:t>, 2015</a:t>
            </a:r>
          </a:p>
        </p:txBody>
      </p:sp>
    </p:spTree>
    <p:extLst>
      <p:ext uri="{BB962C8B-B14F-4D97-AF65-F5344CB8AC3E}">
        <p14:creationId xmlns:p14="http://schemas.microsoft.com/office/powerpoint/2010/main" val="12338725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CA745-37A7-4A27-A6D6-9F69FE9AD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36EDA-5D64-4B38-9047-F35F2FE07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Batch norm allows higher learning rates, thus reduced training times, because</a:t>
            </a:r>
          </a:p>
          <a:p>
            <a:pPr lvl="1"/>
            <a:r>
              <a:rPr lang="en-US" dirty="0"/>
              <a:t>it reduces variation across channels and minibatches</a:t>
            </a:r>
          </a:p>
          <a:p>
            <a:pPr lvl="1"/>
            <a:r>
              <a:rPr lang="en-US" dirty="0"/>
              <a:t>it helps to decouple layers</a:t>
            </a:r>
          </a:p>
          <a:p>
            <a:pPr lvl="1"/>
            <a:r>
              <a:rPr lang="en-US" dirty="0"/>
              <a:t>it makes the cost function smoother</a:t>
            </a:r>
          </a:p>
          <a:p>
            <a:r>
              <a:rPr lang="en-US" dirty="0"/>
              <a:t>Below is an example from the </a:t>
            </a:r>
            <a:r>
              <a:rPr lang="en-US" dirty="0">
                <a:hlinkClick r:id="rId2"/>
              </a:rPr>
              <a:t>original paper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The “5” and “30” refer to learning-rate increases over the baseline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E609B2-1110-403F-8E85-EEC51E269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9A5FC0-BD6D-4DF4-A055-9DC0B72F4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949" y="3667539"/>
            <a:ext cx="5218982" cy="290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9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93E51-44DE-4F20-8BDF-1BFFD7A29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ILSVRC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A7ABB-C35F-495E-9954-23F58CAA4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ImageNet Large-Scale Visual Recognition Challenge held yearly 2010-2017</a:t>
            </a:r>
          </a:p>
          <a:p>
            <a:r>
              <a:rPr lang="en-US" dirty="0"/>
              <a:t>Challenging!</a:t>
            </a:r>
          </a:p>
          <a:p>
            <a:pPr lvl="1"/>
            <a:r>
              <a:rPr lang="en-US" dirty="0"/>
              <a:t>Classification: 1000 classes, label 5 objects per image</a:t>
            </a:r>
          </a:p>
          <a:p>
            <a:pPr lvl="1"/>
            <a:r>
              <a:rPr lang="en-US" dirty="0"/>
              <a:t>Fine-grained classification: 120 dog categories</a:t>
            </a:r>
          </a:p>
          <a:p>
            <a:pPr lvl="1"/>
            <a:r>
              <a:rPr lang="en-US" dirty="0"/>
              <a:t>Objects in many positions, scales, rotations, lightings, occlusions . . 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EA4A8-C824-472D-8651-BE9E9C173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549C59-2E0A-4BBB-8D3A-59B646D1A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155" y="3401096"/>
            <a:ext cx="3239408" cy="25960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3C56CE-5A9B-460A-B113-BE4942DF8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025" y="3369033"/>
            <a:ext cx="3175060" cy="266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6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BD706-33B8-4772-A543-6C0352EC1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DropOut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EE55DB-8EE9-40FD-87EB-F1A9832249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Dropout:  Technique to reduce overfitting during training</a:t>
                </a:r>
              </a:p>
              <a:p>
                <a:pPr lvl="1"/>
                <a:r>
                  <a:rPr lang="en-US" dirty="0"/>
                  <a:t>Idea: temporarily remove a random subset of neurons </a:t>
                </a:r>
              </a:p>
              <a:p>
                <a:pPr lvl="1"/>
                <a:r>
                  <a:rPr lang="en-US" dirty="0"/>
                  <a:t>Use in fully-connected layers only!</a:t>
                </a:r>
              </a:p>
              <a:p>
                <a:r>
                  <a:rPr lang="en-US" dirty="0"/>
                  <a:t>Motivation: Prevent co-adaptation; </a:t>
                </a:r>
              </a:p>
              <a:p>
                <a:pPr lvl="1"/>
                <a:r>
                  <a:rPr lang="en-US" dirty="0"/>
                  <a:t>Neurons should work well on their own</a:t>
                </a:r>
              </a:p>
              <a:p>
                <a:r>
                  <a:rPr lang="en-US" dirty="0"/>
                  <a:t>Details:</a:t>
                </a:r>
              </a:p>
              <a:p>
                <a:pPr lvl="1"/>
                <a:r>
                  <a:rPr lang="en-US" dirty="0"/>
                  <a:t>Multiply each input by a Bernoulli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∈{0,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 is a design parameter (usually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During test time, don’t remove any units</a:t>
                </a:r>
              </a:p>
              <a:p>
                <a:r>
                  <a:rPr lang="en-US" dirty="0"/>
                  <a:t>Note: increases # of training epochs, but should decrease complexity per epoch</a:t>
                </a:r>
              </a:p>
              <a:p>
                <a:pPr lvl="1"/>
                <a:r>
                  <a:rPr lang="en-US" dirty="0">
                    <a:hlinkClick r:id="rId2"/>
                  </a:rPr>
                  <a:t>First introduced in 2012</a:t>
                </a:r>
                <a:r>
                  <a:rPr lang="en-US" dirty="0"/>
                  <a:t>, dropout seems to be getting less popular now</a:t>
                </a:r>
              </a:p>
              <a:p>
                <a:pPr lvl="1"/>
                <a:r>
                  <a:rPr lang="en-US" dirty="0"/>
                  <a:t>Networks are becoming deeper, and less dense layers are being </a:t>
                </a:r>
                <a:r>
                  <a:rPr lang="en-US" dirty="0" err="1"/>
                  <a:t>usedl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EE55DB-8EE9-40FD-87EB-F1A9832249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549" b="-1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3C85B-66C0-41EB-8DF5-789140CC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B1CB4-2688-47D2-B8F4-1CFCDCE6A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5417" y="595313"/>
            <a:ext cx="4745082" cy="23533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FEC318-EBC9-4A6D-9ED6-938638B58A78}"/>
              </a:ext>
            </a:extLst>
          </p:cNvPr>
          <p:cNvSpPr/>
          <p:nvPr/>
        </p:nvSpPr>
        <p:spPr>
          <a:xfrm>
            <a:off x="8055331" y="3496711"/>
            <a:ext cx="36992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edium-content-sans-serif-font"/>
              </a:rPr>
              <a:t>Srivastava, </a:t>
            </a:r>
            <a:r>
              <a:rPr lang="en-US" dirty="0" err="1">
                <a:latin typeface="medium-content-sans-serif-font"/>
              </a:rPr>
              <a:t>Nitish</a:t>
            </a:r>
            <a:r>
              <a:rPr lang="en-US" dirty="0">
                <a:latin typeface="medium-content-sans-serif-font"/>
              </a:rPr>
              <a:t>, et al. ”Dropout: a simple way to prevent neural networks from</a:t>
            </a:r>
            <a:br>
              <a:rPr lang="en-US" dirty="0"/>
            </a:br>
            <a:r>
              <a:rPr lang="en-US" dirty="0">
                <a:latin typeface="medium-content-sans-serif-font"/>
              </a:rPr>
              <a:t>overfitting”, JMLR 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4859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E09DA-F452-401A-83CE-670F9D22E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9F075-9642-4C02-92FD-CB5DCF2DA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 our training dataset is smaller than we’d like</a:t>
            </a:r>
          </a:p>
          <a:p>
            <a:r>
              <a:rPr lang="en-US" dirty="0"/>
              <a:t>Idea: Augment the dataset</a:t>
            </a:r>
          </a:p>
          <a:p>
            <a:r>
              <a:rPr lang="en-US" dirty="0"/>
              <a:t>Generate additional images by flipping, shifting, scaling, rotating, and cropping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08CE3-8C1F-4D31-8759-40EF808E3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61</a:t>
            </a:fld>
            <a:endParaRPr lang="en-US" dirty="0"/>
          </a:p>
        </p:txBody>
      </p:sp>
      <p:pic>
        <p:nvPicPr>
          <p:cNvPr id="2052" name="Picture 4" descr="Image result for data augmentation">
            <a:extLst>
              <a:ext uri="{FF2B5EF4-FFF2-40B4-BE49-F238E27FC236}">
                <a16:creationId xmlns:a16="http://schemas.microsoft.com/office/drawing/2014/main" id="{C8A47FD7-ACB0-485A-B201-5D3D82A99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417" y="2991630"/>
            <a:ext cx="633412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8593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8A59E-58EA-4C75-B407-1B62A663C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CIFAR10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7F339-0930-4BC3-8B74-B10CD2DCC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CIFAR10 problem:</a:t>
            </a:r>
          </a:p>
          <a:p>
            <a:pPr lvl="1"/>
            <a:r>
              <a:rPr lang="en-US" dirty="0"/>
              <a:t>Classify 32x32 color images</a:t>
            </a:r>
          </a:p>
          <a:p>
            <a:pPr lvl="1"/>
            <a:r>
              <a:rPr lang="en-US" dirty="0"/>
              <a:t>10 classes</a:t>
            </a:r>
          </a:p>
          <a:p>
            <a:r>
              <a:rPr lang="en-US" dirty="0"/>
              <a:t>Test four classifiers:</a:t>
            </a:r>
          </a:p>
          <a:p>
            <a:pPr lvl="1"/>
            <a:r>
              <a:rPr lang="en-US" dirty="0"/>
              <a:t>Baseline</a:t>
            </a:r>
          </a:p>
          <a:p>
            <a:pPr lvl="1"/>
            <a:r>
              <a:rPr lang="en-US" dirty="0"/>
              <a:t>Batch norm</a:t>
            </a:r>
          </a:p>
          <a:p>
            <a:pPr lvl="1"/>
            <a:r>
              <a:rPr lang="en-US" dirty="0"/>
              <a:t>Batch norm + dropout</a:t>
            </a:r>
          </a:p>
          <a:p>
            <a:pPr lvl="1"/>
            <a:r>
              <a:rPr lang="en-US" dirty="0"/>
              <a:t>Batch norm + dropout + data </a:t>
            </a:r>
            <a:r>
              <a:rPr lang="en-US" dirty="0" err="1"/>
              <a:t>aug</a:t>
            </a:r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tensorflow</a:t>
            </a:r>
            <a:r>
              <a:rPr lang="en-US" dirty="0"/>
              <a:t> pre-built layers</a:t>
            </a:r>
          </a:p>
          <a:p>
            <a:r>
              <a:rPr lang="en-US" dirty="0"/>
              <a:t>Full demo on </a:t>
            </a:r>
            <a:r>
              <a:rPr lang="en-US" dirty="0" err="1"/>
              <a:t>github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7E331-CAF1-47EB-BE1F-16EB02813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7C28D6-FCD9-4D2F-8A35-6FB7E3367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144" y="988906"/>
            <a:ext cx="463867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420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8A59E-58EA-4C75-B407-1B62A663C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CIFAR10 Demo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27F339-0930-4BC3-8B74-B10CD2DCCA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CIFAR10 problem:</a:t>
                </a:r>
              </a:p>
              <a:p>
                <a:pPr lvl="1"/>
                <a:r>
                  <a:rPr lang="en-US" dirty="0"/>
                  <a:t>Classify 32x32 color images</a:t>
                </a:r>
              </a:p>
              <a:p>
                <a:pPr lvl="1"/>
                <a:r>
                  <a:rPr lang="en-US" dirty="0"/>
                  <a:t>10 classes</a:t>
                </a:r>
              </a:p>
              <a:p>
                <a:r>
                  <a:rPr lang="en-US" dirty="0"/>
                  <a:t>Use simple network</a:t>
                </a:r>
              </a:p>
              <a:p>
                <a:pPr lvl="1"/>
                <a:r>
                  <a:rPr lang="en-US" dirty="0"/>
                  <a:t>2 conv layers + 2 FC layers</a:t>
                </a:r>
              </a:p>
              <a:p>
                <a:pPr lvl="1"/>
                <a:r>
                  <a:rPr lang="en-US" dirty="0"/>
                  <a:t>RMS prop with </a:t>
                </a:r>
                <a:r>
                  <a:rPr lang="en-US" dirty="0" err="1"/>
                  <a:t>lr</a:t>
                </a:r>
                <a:r>
                  <a:rPr lang="en-US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dirty="0"/>
                  <a:t>, decay=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Batch size=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100 epochs</a:t>
                </a:r>
              </a:p>
              <a:p>
                <a:r>
                  <a:rPr lang="en-US" dirty="0"/>
                  <a:t>Note:</a:t>
                </a:r>
              </a:p>
              <a:p>
                <a:pPr lvl="1"/>
                <a:r>
                  <a:rPr lang="en-US" dirty="0"/>
                  <a:t>Exact accuracy varies with </a:t>
                </a:r>
                <a:r>
                  <a:rPr lang="en-US" dirty="0" err="1"/>
                  <a:t>optim</a:t>
                </a:r>
                <a:r>
                  <a:rPr lang="en-US" dirty="0"/>
                  <a:t> parameters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27F339-0930-4BC3-8B74-B10CD2DCCA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7E331-CAF1-47EB-BE1F-16EB02813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15ACD8-220B-4313-97BB-2ADF92CD6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181" y="412535"/>
            <a:ext cx="6364790" cy="301646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F9FDED7-4B3D-40A1-BA82-4A52D1CA907F}"/>
              </a:ext>
            </a:extLst>
          </p:cNvPr>
          <p:cNvGraphicFramePr>
            <a:graphicFrameLocks noGrp="1"/>
          </p:cNvGraphicFramePr>
          <p:nvPr/>
        </p:nvGraphicFramePr>
        <p:xfrm>
          <a:off x="5991298" y="3641463"/>
          <a:ext cx="5217252" cy="2294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626">
                  <a:extLst>
                    <a:ext uri="{9D8B030D-6E8A-4147-A177-3AD203B41FA5}">
                      <a16:colId xmlns:a16="http://schemas.microsoft.com/office/drawing/2014/main" val="534740533"/>
                    </a:ext>
                  </a:extLst>
                </a:gridCol>
                <a:gridCol w="2608626">
                  <a:extLst>
                    <a:ext uri="{9D8B030D-6E8A-4147-A177-3AD203B41FA5}">
                      <a16:colId xmlns:a16="http://schemas.microsoft.com/office/drawing/2014/main" val="2708925974"/>
                    </a:ext>
                  </a:extLst>
                </a:gridCol>
              </a:tblGrid>
              <a:tr h="518678">
                <a:tc>
                  <a:txBody>
                    <a:bodyPr/>
                    <a:lstStyle/>
                    <a:p>
                      <a:r>
                        <a:rPr lang="en-US" sz="16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Final test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691712"/>
                  </a:ext>
                </a:extLst>
              </a:tr>
              <a:tr h="261354">
                <a:tc>
                  <a:txBody>
                    <a:bodyPr/>
                    <a:lstStyle/>
                    <a:p>
                      <a:r>
                        <a:rPr lang="en-US" sz="1600" dirty="0"/>
                        <a:t>Baseline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~70%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876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Batch norm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~74%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390724"/>
                  </a:ext>
                </a:extLst>
              </a:tr>
              <a:tr h="525881">
                <a:tc>
                  <a:txBody>
                    <a:bodyPr/>
                    <a:lstStyle/>
                    <a:p>
                      <a:r>
                        <a:rPr lang="en-US" sz="1600" dirty="0"/>
                        <a:t>Batch </a:t>
                      </a:r>
                      <a:r>
                        <a:rPr lang="en-US" sz="1600" dirty="0" err="1"/>
                        <a:t>norm+dropout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~78% (dropout on FC layers)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601990"/>
                  </a:ext>
                </a:extLst>
              </a:tr>
              <a:tr h="525881">
                <a:tc>
                  <a:txBody>
                    <a:bodyPr/>
                    <a:lstStyle/>
                    <a:p>
                      <a:r>
                        <a:rPr lang="en-US" sz="1600" dirty="0"/>
                        <a:t>Batch </a:t>
                      </a:r>
                      <a:r>
                        <a:rPr lang="en-US" sz="1600" dirty="0" err="1"/>
                        <a:t>norm+dropout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+ data augmentation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~76%  (enough data)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36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01338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64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93696" y="4240073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061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66E16-DA5B-4A2F-A004-BEEE51FC4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Pre-Trained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04D86-4652-49F6-874B-270DA0115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419" y="1676400"/>
            <a:ext cx="4088812" cy="40754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State-of-the-art networks take enormous resources to train</a:t>
            </a:r>
          </a:p>
          <a:p>
            <a:pPr lvl="1"/>
            <a:r>
              <a:rPr lang="en-US" dirty="0"/>
              <a:t>Millions of parameters</a:t>
            </a:r>
          </a:p>
          <a:p>
            <a:pPr lvl="1"/>
            <a:r>
              <a:rPr lang="en-US" dirty="0"/>
              <a:t>Often days of training, clusters of GPUs</a:t>
            </a:r>
          </a:p>
          <a:p>
            <a:pPr lvl="1"/>
            <a:r>
              <a:rPr lang="en-US" dirty="0"/>
              <a:t>Extremely expensive</a:t>
            </a:r>
          </a:p>
          <a:p>
            <a:r>
              <a:rPr lang="en-US" dirty="0"/>
              <a:t>Pre-trained networks in </a:t>
            </a:r>
            <a:r>
              <a:rPr lang="en-US" dirty="0" err="1"/>
              <a:t>Keras</a:t>
            </a:r>
            <a:endParaRPr lang="en-US" dirty="0"/>
          </a:p>
          <a:p>
            <a:pPr lvl="1"/>
            <a:r>
              <a:rPr lang="en-US" dirty="0"/>
              <a:t>Load network architecture and weights </a:t>
            </a:r>
          </a:p>
          <a:p>
            <a:pPr lvl="1"/>
            <a:r>
              <a:rPr lang="en-US" dirty="0"/>
              <a:t>Models available for many state-of-the-art networks</a:t>
            </a:r>
          </a:p>
          <a:p>
            <a:r>
              <a:rPr lang="en-US" dirty="0"/>
              <a:t>Can be used for:</a:t>
            </a:r>
          </a:p>
          <a:p>
            <a:pPr lvl="1"/>
            <a:r>
              <a:rPr lang="en-US" dirty="0"/>
              <a:t>Making predictions</a:t>
            </a:r>
          </a:p>
          <a:p>
            <a:pPr lvl="1"/>
            <a:r>
              <a:rPr lang="en-US" dirty="0"/>
              <a:t>Building new, powerful networks (see lab)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C2659-BF5A-484F-8876-D5C9C66F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F6B8C-EB22-45A6-B075-4C8E65D06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815" y="1582918"/>
            <a:ext cx="6711090" cy="30459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8CFA92-7890-46B5-AD34-97D54146F0EB}"/>
              </a:ext>
            </a:extLst>
          </p:cNvPr>
          <p:cNvSpPr txBox="1"/>
          <p:nvPr/>
        </p:nvSpPr>
        <p:spPr>
          <a:xfrm>
            <a:off x="7438301" y="5286905"/>
            <a:ext cx="2930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https://keras.io/applications/</a:t>
            </a:r>
          </a:p>
        </p:txBody>
      </p:sp>
    </p:spTree>
    <p:extLst>
      <p:ext uri="{BB962C8B-B14F-4D97-AF65-F5344CB8AC3E}">
        <p14:creationId xmlns:p14="http://schemas.microsoft.com/office/powerpoint/2010/main" val="371158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0D561-79EF-40C3-8959-81920823C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8A31C-FA0C-48CB-83CF-E4567894C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4277152" cy="4410110"/>
          </a:xfrm>
        </p:spPr>
        <p:txBody>
          <a:bodyPr/>
          <a:lstStyle/>
          <a:p>
            <a:r>
              <a:rPr lang="en-US" dirty="0"/>
              <a:t>From the </a:t>
            </a:r>
            <a:r>
              <a:rPr lang="en-US" dirty="0">
                <a:hlinkClick r:id="rId2"/>
              </a:rPr>
              <a:t>Visual Geometry Group</a:t>
            </a:r>
            <a:endParaRPr lang="en-US" dirty="0"/>
          </a:p>
          <a:p>
            <a:pPr lvl="1"/>
            <a:r>
              <a:rPr lang="en-US" dirty="0"/>
              <a:t>Oxford, UK</a:t>
            </a:r>
          </a:p>
          <a:p>
            <a:r>
              <a:rPr lang="en-US" dirty="0"/>
              <a:t>Won ImageNet ILSVRC-2014  </a:t>
            </a:r>
          </a:p>
          <a:p>
            <a:r>
              <a:rPr lang="en-US" dirty="0"/>
              <a:t>Based on small early filters</a:t>
            </a:r>
          </a:p>
          <a:p>
            <a:pPr lvl="1"/>
            <a:r>
              <a:rPr lang="en-US" dirty="0"/>
              <a:t>But more layers</a:t>
            </a:r>
          </a:p>
          <a:p>
            <a:r>
              <a:rPr lang="en-US" dirty="0"/>
              <a:t>Remains a </a:t>
            </a:r>
            <a:r>
              <a:rPr lang="en-US" dirty="0" err="1"/>
              <a:t>repectable</a:t>
            </a:r>
            <a:r>
              <a:rPr lang="en-US" dirty="0"/>
              <a:t> network</a:t>
            </a:r>
          </a:p>
          <a:p>
            <a:r>
              <a:rPr lang="en-US" dirty="0"/>
              <a:t>Lower lower layers are often used as feature extraction layers for other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9BE73-8D47-4C9C-89EB-07DBC741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3659E-1506-4655-81FE-50BD15F8F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35" y="528171"/>
            <a:ext cx="5514975" cy="1809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350BC7-5451-41AB-BF58-37DD42571B0C}"/>
              </a:ext>
            </a:extLst>
          </p:cNvPr>
          <p:cNvSpPr txBox="1"/>
          <p:nvPr/>
        </p:nvSpPr>
        <p:spPr>
          <a:xfrm>
            <a:off x="5569876" y="2421069"/>
            <a:ext cx="69058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K. </a:t>
            </a:r>
            <a:r>
              <a:rPr lang="en-US" i="1" dirty="0" err="1"/>
              <a:t>Simonyan</a:t>
            </a:r>
            <a:r>
              <a:rPr lang="en-US" i="1" dirty="0"/>
              <a:t>, A. Zisserman</a:t>
            </a:r>
          </a:p>
          <a:p>
            <a:r>
              <a:rPr lang="en-US" b="1" dirty="0">
                <a:hlinkClick r:id="rId4"/>
              </a:rPr>
              <a:t>Very Deep Convolutional Networks for Large-Scale Image Recognition </a:t>
            </a:r>
            <a:r>
              <a:rPr lang="en-US" b="1" dirty="0"/>
              <a:t> </a:t>
            </a:r>
          </a:p>
          <a:p>
            <a:r>
              <a:rPr lang="en-US" dirty="0" err="1"/>
              <a:t>arXiv</a:t>
            </a:r>
            <a:r>
              <a:rPr lang="en-US" dirty="0"/>
              <a:t> technical report, 2014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9DAA3B-6E1A-41EF-829D-8456964A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876" y="3744332"/>
            <a:ext cx="4164236" cy="243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417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92C3B-19B3-4F42-85D3-F7DF277DA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GoogleLeNet</a:t>
            </a:r>
            <a:r>
              <a:rPr lang="en-US" dirty="0"/>
              <a:t> / Inception-v1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CF769-FCA6-47FD-8838-AF7B12F63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From 2012 (</a:t>
            </a:r>
            <a:r>
              <a:rPr lang="en-US" dirty="0" err="1"/>
              <a:t>AlexNet</a:t>
            </a:r>
            <a:r>
              <a:rPr lang="en-US" dirty="0"/>
              <a:t>) to 2014 (VGG-16), performance got better as networks got deeper</a:t>
            </a:r>
          </a:p>
          <a:p>
            <a:r>
              <a:rPr lang="en-US" dirty="0"/>
              <a:t>But the number of parameters was getting out of hand (e.g., 60 to 180 million!)</a:t>
            </a:r>
          </a:p>
          <a:p>
            <a:r>
              <a:rPr lang="en-US" dirty="0"/>
              <a:t>So, Google researchers worked to design a network that was deeper, but much more efficient</a:t>
            </a:r>
          </a:p>
          <a:p>
            <a:pPr lvl="1"/>
            <a:r>
              <a:rPr lang="en-US" dirty="0"/>
              <a:t>From the film Inception (2010)</a:t>
            </a:r>
          </a:p>
          <a:p>
            <a:pPr lvl="1"/>
            <a:r>
              <a:rPr lang="en-US" dirty="0"/>
              <a:t>Used only 5 million parameters!</a:t>
            </a:r>
          </a:p>
          <a:p>
            <a:r>
              <a:rPr lang="en-US" dirty="0"/>
              <a:t>Won some contests in ImageNet ILSVRC-2014</a:t>
            </a:r>
          </a:p>
          <a:p>
            <a:pPr lvl="1"/>
            <a:r>
              <a:rPr lang="en-US" dirty="0"/>
              <a:t>Achieved top-5 error of 6.7% (VGG got 7.3%)</a:t>
            </a:r>
          </a:p>
          <a:p>
            <a:pPr lvl="1"/>
            <a:r>
              <a:rPr lang="en-US" dirty="0"/>
              <a:t>Used 22 layers with “inception modules”</a:t>
            </a:r>
          </a:p>
          <a:p>
            <a:r>
              <a:rPr lang="en-US" dirty="0"/>
              <a:t>Several conv layers in parallel, with different kernel sizes</a:t>
            </a:r>
          </a:p>
          <a:p>
            <a:pPr lvl="1"/>
            <a:r>
              <a:rPr lang="en-US" dirty="0"/>
              <a:t>Key idea: for bigger kernels, use fewer channels</a:t>
            </a:r>
          </a:p>
          <a:p>
            <a:pPr lvl="1"/>
            <a:r>
              <a:rPr lang="en-US" dirty="0"/>
              <a:t>Multi-size kernels also help make scale-invariant</a:t>
            </a:r>
          </a:p>
          <a:p>
            <a:pPr lvl="1"/>
            <a:r>
              <a:rPr lang="en-US" dirty="0"/>
              <a:t>Good overview </a:t>
            </a:r>
            <a:r>
              <a:rPr lang="en-US" dirty="0">
                <a:hlinkClick r:id="rId2"/>
              </a:rPr>
              <a:t>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50832-A687-4011-B722-463E9B28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C8DD5E-3DEC-482F-B304-14F2D5BE7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983" y="3023495"/>
            <a:ext cx="3933622" cy="284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931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63163-462B-438B-B196-A26D09456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5B1EC-D3D7-4FB3-92DF-989C96E94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Through 2015, the best networks got deeper. But deep nets are hard to train:</a:t>
            </a:r>
          </a:p>
          <a:p>
            <a:pPr lvl="1"/>
            <a:r>
              <a:rPr lang="en-US" dirty="0"/>
              <a:t>vanishing gradients (largely solved by </a:t>
            </a:r>
            <a:r>
              <a:rPr lang="en-US" dirty="0" err="1"/>
              <a:t>ReLU</a:t>
            </a:r>
            <a:r>
              <a:rPr lang="en-US" dirty="0"/>
              <a:t> &amp; </a:t>
            </a:r>
            <a:r>
              <a:rPr lang="en-US" dirty="0" err="1"/>
              <a:t>batchnorm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degradation problem: as networks get deeper, even training error </a:t>
            </a:r>
            <a:r>
              <a:rPr lang="en-US" dirty="0" err="1"/>
              <a:t>increaes</a:t>
            </a:r>
            <a:r>
              <a:rPr lang="en-US" dirty="0"/>
              <a:t>!</a:t>
            </a:r>
          </a:p>
          <a:p>
            <a:r>
              <a:rPr lang="en-US" dirty="0"/>
              <a:t>A deeper network should be able to perform at least as good as a shallower network, </a:t>
            </a:r>
          </a:p>
          <a:p>
            <a:pPr lvl="1"/>
            <a:r>
              <a:rPr lang="en-US" dirty="0"/>
              <a:t>Making some layers act like identity</a:t>
            </a:r>
          </a:p>
          <a:p>
            <a:pPr lvl="1"/>
            <a:r>
              <a:rPr lang="en-US" dirty="0"/>
              <a:t>But difficult to make layers act like identity!</a:t>
            </a:r>
          </a:p>
          <a:p>
            <a:r>
              <a:rPr lang="en-US" dirty="0"/>
              <a:t>Idea: Make identity easy via residual blocks:</a:t>
            </a:r>
          </a:p>
          <a:p>
            <a:pPr lvl="1"/>
            <a:r>
              <a:rPr lang="en-US" dirty="0"/>
              <a:t>Handle dimension changes w/ learned dense layer</a:t>
            </a:r>
          </a:p>
          <a:p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ResNet</a:t>
            </a:r>
            <a:r>
              <a:rPr lang="en-US" dirty="0"/>
              <a:t>, introduced by Microsoft Research, Dec 2015</a:t>
            </a:r>
          </a:p>
          <a:p>
            <a:pPr lvl="1"/>
            <a:r>
              <a:rPr lang="en-US" dirty="0"/>
              <a:t>Solves degradation problem; allows super deep networks! (100s of layers)</a:t>
            </a:r>
          </a:p>
          <a:p>
            <a:pPr lvl="1"/>
            <a:r>
              <a:rPr lang="en-US" dirty="0"/>
              <a:t>Won ImageNet ILSVRC-2015 with 3.6% error rate! (</a:t>
            </a:r>
            <a:r>
              <a:rPr lang="en-US" dirty="0" err="1"/>
              <a:t>GoogLeNet</a:t>
            </a:r>
            <a:r>
              <a:rPr lang="en-US" dirty="0"/>
              <a:t> got 6.7%)</a:t>
            </a:r>
          </a:p>
          <a:p>
            <a:pPr lvl="1"/>
            <a:r>
              <a:rPr lang="en-US" dirty="0"/>
              <a:t>Slightly lower complexity than VGG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BB7C6-95F6-4E2E-9FCC-C60C6EB24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DEAA0C-531B-4151-86BD-1A1F2B453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7634" y="3499320"/>
            <a:ext cx="2791523" cy="193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349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452A1-BA6A-4982-8D9B-6AD7D0E3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Networks in the Deep Learning Zoo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DD625-093B-4291-AB6D-DC04441D6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0305D0-9254-4F95-8A86-9BC77A55B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49593"/>
            <a:ext cx="7307340" cy="431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94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24A04-702D-4D44-ACBC-187ACA3BC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Networks Enter in 2012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646BD-8C22-4B44-988F-253004A72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39277"/>
            <a:ext cx="5968795" cy="4329817"/>
          </a:xfrm>
        </p:spPr>
        <p:txBody>
          <a:bodyPr/>
          <a:lstStyle/>
          <a:p>
            <a:r>
              <a:rPr lang="en-US" dirty="0"/>
              <a:t>2012:  Stunning breakthrough by the first deep network</a:t>
            </a:r>
          </a:p>
          <a:p>
            <a:r>
              <a:rPr lang="en-US" dirty="0"/>
              <a:t>“</a:t>
            </a:r>
            <a:r>
              <a:rPr lang="en-US" dirty="0" err="1"/>
              <a:t>AlexNet</a:t>
            </a:r>
            <a:r>
              <a:rPr lang="en-US" dirty="0"/>
              <a:t>”  from Hinton Group at U Toronto</a:t>
            </a:r>
          </a:p>
          <a:p>
            <a:r>
              <a:rPr lang="en-US" dirty="0"/>
              <a:t>Easily won ILSVRC competition</a:t>
            </a:r>
          </a:p>
          <a:p>
            <a:pPr lvl="1"/>
            <a:r>
              <a:rPr lang="en-US" dirty="0"/>
              <a:t>Top-5 error rate: 15.3%</a:t>
            </a:r>
          </a:p>
          <a:p>
            <a:pPr lvl="1"/>
            <a:r>
              <a:rPr lang="en-US" dirty="0"/>
              <a:t>Second place:  25.6% </a:t>
            </a:r>
          </a:p>
          <a:p>
            <a:r>
              <a:rPr lang="en-US" dirty="0"/>
              <a:t>Soon, all competitive methods are deep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EE0D3-D0FD-4768-AE62-BF9348178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pic>
        <p:nvPicPr>
          <p:cNvPr id="9218" name="Picture 2" descr="https://pbs.twimg.com/media/CYHtC4WVAAEyGAL.png:large">
            <a:extLst>
              <a:ext uri="{FF2B5EF4-FFF2-40B4-BE49-F238E27FC236}">
                <a16:creationId xmlns:a16="http://schemas.microsoft.com/office/drawing/2014/main" id="{45524530-8B00-4812-80D9-8B0D6F2898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04" r="57397"/>
          <a:stretch/>
        </p:blipFill>
        <p:spPr bwMode="auto">
          <a:xfrm>
            <a:off x="7370875" y="1857375"/>
            <a:ext cx="1801700" cy="48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1BAA32-ADAD-44C5-97DF-9AF526592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79" y="3909273"/>
            <a:ext cx="3944113" cy="2838353"/>
          </a:xfrm>
          <a:prstGeom prst="rect">
            <a:avLst/>
          </a:prstGeom>
        </p:spPr>
      </p:pic>
      <p:pic>
        <p:nvPicPr>
          <p:cNvPr id="6" name="Picture 2" descr="https://pbs.twimg.com/media/CYHtC4WVAAEyGAL.png:large">
            <a:extLst>
              <a:ext uri="{FF2B5EF4-FFF2-40B4-BE49-F238E27FC236}">
                <a16:creationId xmlns:a16="http://schemas.microsoft.com/office/drawing/2014/main" id="{B628F448-E83E-4C6F-AF49-E6E51914F7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" t="20140" r="44411" b="667"/>
          <a:stretch/>
        </p:blipFill>
        <p:spPr bwMode="auto">
          <a:xfrm>
            <a:off x="7370875" y="2313130"/>
            <a:ext cx="2335100" cy="432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pbs.twimg.com/media/CYHtC4WVAAEyGAL.png:large">
            <a:extLst>
              <a:ext uri="{FF2B5EF4-FFF2-40B4-BE49-F238E27FC236}">
                <a16:creationId xmlns:a16="http://schemas.microsoft.com/office/drawing/2014/main" id="{67F2C893-DA90-45FC-BB09-953DD543A3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695"/>
          <a:stretch/>
        </p:blipFill>
        <p:spPr bwMode="auto">
          <a:xfrm>
            <a:off x="7370875" y="1239266"/>
            <a:ext cx="4229100" cy="61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pbs.twimg.com/media/CYHtC4WVAAEyGAL.png:large">
            <a:extLst>
              <a:ext uri="{FF2B5EF4-FFF2-40B4-BE49-F238E27FC236}">
                <a16:creationId xmlns:a16="http://schemas.microsoft.com/office/drawing/2014/main" id="{CE9FE013-D7E5-4945-A78B-7F9534AAE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358" y="1239266"/>
            <a:ext cx="4229100" cy="546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61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DD739-E925-469A-A464-E5281E168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the Pre-Trained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D7628-4F4A-4A90-B83E-F3C78FEE9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9876" y="4109479"/>
            <a:ext cx="5962118" cy="1939268"/>
          </a:xfrm>
        </p:spPr>
        <p:txBody>
          <a:bodyPr>
            <a:normAutofit/>
          </a:bodyPr>
          <a:lstStyle/>
          <a:p>
            <a:r>
              <a:rPr lang="en-US" dirty="0"/>
              <a:t>Load the packages</a:t>
            </a:r>
          </a:p>
          <a:p>
            <a:r>
              <a:rPr lang="en-US" dirty="0"/>
              <a:t>Create the model</a:t>
            </a:r>
          </a:p>
          <a:p>
            <a:pPr lvl="1"/>
            <a:r>
              <a:rPr lang="en-US" dirty="0"/>
              <a:t>Downloads the h5 file</a:t>
            </a:r>
          </a:p>
          <a:p>
            <a:pPr lvl="1"/>
            <a:r>
              <a:rPr lang="en-US" dirty="0"/>
              <a:t>First time, may be a while (500 MB file)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3B297-454F-404D-94CD-3CFDBB065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E49719-1E6F-4E54-8C37-25F2376BF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21" y="1529322"/>
            <a:ext cx="7781925" cy="121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C8E50F-7D89-4759-A8AA-644354C8B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379" y="3430745"/>
            <a:ext cx="78486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671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CA344-979E-4C2B-A82B-E0DC0ABCD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the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6BF7B-9A01-495F-A182-878DB4790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C04DB5-BF5C-46BE-B116-B69B49DF5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475871"/>
            <a:ext cx="4190612" cy="48383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6EE90D-C9D1-4340-BF5B-33576807F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219" y="1562780"/>
            <a:ext cx="4800600" cy="320992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4B90CE-FCBE-48F0-99D5-73CD796BA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8219" y="5008671"/>
            <a:ext cx="5297461" cy="860423"/>
          </a:xfrm>
        </p:spPr>
        <p:txBody>
          <a:bodyPr>
            <a:normAutofit fontScale="92500"/>
          </a:bodyPr>
          <a:lstStyle/>
          <a:p>
            <a:r>
              <a:rPr lang="en-US" dirty="0"/>
              <a:t>Very deep:  16 layers (Do not count pooling layers)</a:t>
            </a:r>
          </a:p>
          <a:p>
            <a:r>
              <a:rPr lang="en-US" dirty="0"/>
              <a:t>130 million parameters!</a:t>
            </a:r>
          </a:p>
        </p:txBody>
      </p:sp>
    </p:spTree>
    <p:extLst>
      <p:ext uri="{BB962C8B-B14F-4D97-AF65-F5344CB8AC3E}">
        <p14:creationId xmlns:p14="http://schemas.microsoft.com/office/powerpoint/2010/main" val="25043716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E0C51-69B0-4FF0-9023-3560A283C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Some Test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FCCB4-9587-40C2-9F36-C19CAF084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2174307"/>
          </a:xfrm>
        </p:spPr>
        <p:txBody>
          <a:bodyPr/>
          <a:lstStyle/>
          <a:p>
            <a:r>
              <a:rPr lang="en-US" dirty="0"/>
              <a:t>Get images from the web of some category  (e.g. elephants)</a:t>
            </a:r>
          </a:p>
          <a:p>
            <a:r>
              <a:rPr lang="en-US" dirty="0"/>
              <a:t>Many possible sources.  </a:t>
            </a:r>
          </a:p>
          <a:p>
            <a:pPr lvl="1"/>
            <a:r>
              <a:rPr lang="en-US" dirty="0"/>
              <a:t>Example:  Flickr API (see Demo in 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  <a:p>
            <a:r>
              <a:rPr lang="en-US" dirty="0"/>
              <a:t>Re-size / pad images so that they match expected input of VGG16 </a:t>
            </a:r>
          </a:p>
          <a:p>
            <a:pPr lvl="1"/>
            <a:r>
              <a:rPr lang="en-US" dirty="0"/>
              <a:t>Input shape (224, 224, 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64A08-4A82-4EDF-8734-2F536F78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D1E5B9-FD13-474D-A88C-3C31121E4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713584"/>
            <a:ext cx="9346794" cy="223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914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4836A-75CE-4359-B460-DF7C170BE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Predictions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C92D-0069-47CE-9096-893F45BB6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9162" y="1530484"/>
            <a:ext cx="3796518" cy="4329817"/>
          </a:xfrm>
        </p:spPr>
        <p:txBody>
          <a:bodyPr/>
          <a:lstStyle/>
          <a:p>
            <a:r>
              <a:rPr lang="en-US" dirty="0"/>
              <a:t>Pre-process</a:t>
            </a:r>
          </a:p>
          <a:p>
            <a:r>
              <a:rPr lang="en-US" dirty="0"/>
              <a:t>Predict </a:t>
            </a:r>
          </a:p>
          <a:p>
            <a:pPr lvl="1"/>
            <a:r>
              <a:rPr lang="en-US" dirty="0"/>
              <a:t>Runs input through network</a:t>
            </a:r>
          </a:p>
          <a:p>
            <a:r>
              <a:rPr lang="en-US" dirty="0"/>
              <a:t>Decode predictions</a:t>
            </a:r>
          </a:p>
          <a:p>
            <a:pPr lvl="1"/>
            <a:r>
              <a:rPr lang="en-US" dirty="0"/>
              <a:t>Creates data structure for outputs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EA62C8-0ECF-40A7-B954-5DD140F10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EBF13-68E4-4898-8E5E-94AE66E2E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79" y="1673835"/>
            <a:ext cx="2991058" cy="4099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2C7120-C9E6-4CFC-B146-67A3368FD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379" y="2206960"/>
            <a:ext cx="5644676" cy="6945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648F7-C242-4202-9F2D-A04AA1631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000" y="3182815"/>
            <a:ext cx="56292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50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6AF4-6F14-4E6C-B641-A54FC662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Classification can be 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8797E-11D7-4914-ACEC-5E98790CA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categories differences are subtle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878EF-1A77-4D78-92D6-15E64FE70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74</a:t>
            </a:fld>
            <a:endParaRPr lang="en-US" dirty="0"/>
          </a:p>
        </p:txBody>
      </p:sp>
      <p:pic>
        <p:nvPicPr>
          <p:cNvPr id="5" name="Picture 2" descr="Image result for african vs indian elephants">
            <a:extLst>
              <a:ext uri="{FF2B5EF4-FFF2-40B4-BE49-F238E27FC236}">
                <a16:creationId xmlns:a16="http://schemas.microsoft.com/office/drawing/2014/main" id="{9D527488-532F-4FA1-BCAD-2D388A0AC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017" y="2253117"/>
            <a:ext cx="4067908" cy="310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118B9D-9995-4D99-B823-A0007BB56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2253117"/>
            <a:ext cx="56292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406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A2493-5BC5-40FE-8CAB-2F21E9AD4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7758E-5B53-4992-8E80-59EE0AB6C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7414" y="1539277"/>
            <a:ext cx="5458265" cy="4329817"/>
          </a:xfrm>
        </p:spPr>
        <p:txBody>
          <a:bodyPr/>
          <a:lstStyle/>
          <a:p>
            <a:r>
              <a:rPr lang="en-US" dirty="0"/>
              <a:t>Often need outputs of hidden layers</a:t>
            </a:r>
          </a:p>
          <a:p>
            <a:r>
              <a:rPr lang="en-US" dirty="0"/>
              <a:t>Provides “latent” representation of image</a:t>
            </a:r>
          </a:p>
          <a:p>
            <a:pPr lvl="1"/>
            <a:r>
              <a:rPr lang="en-US" dirty="0"/>
              <a:t>Can be useful for other tasks</a:t>
            </a:r>
          </a:p>
          <a:p>
            <a:pPr lvl="1"/>
            <a:r>
              <a:rPr lang="en-US" dirty="0"/>
              <a:t>See lab</a:t>
            </a:r>
          </a:p>
          <a:p>
            <a:r>
              <a:rPr lang="en-US" dirty="0"/>
              <a:t>In </a:t>
            </a:r>
            <a:r>
              <a:rPr lang="en-US" dirty="0" err="1"/>
              <a:t>Keras</a:t>
            </a:r>
            <a:r>
              <a:rPr lang="en-US" dirty="0"/>
              <a:t>, create new model</a:t>
            </a:r>
          </a:p>
          <a:p>
            <a:pPr lvl="1"/>
            <a:r>
              <a:rPr lang="en-US" dirty="0"/>
              <a:t>Specify output layers</a:t>
            </a:r>
          </a:p>
          <a:p>
            <a:r>
              <a:rPr lang="en-US" dirty="0"/>
              <a:t>Predict with new model to extract hidden outputs</a:t>
            </a:r>
          </a:p>
          <a:p>
            <a:r>
              <a:rPr lang="en-US" dirty="0"/>
              <a:t>Hidden layers see high level of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sparsity</a:t>
            </a:r>
          </a:p>
          <a:p>
            <a:pPr lvl="1"/>
            <a:r>
              <a:rPr lang="en-US" dirty="0"/>
              <a:t>Many coefficients are zero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76C67-D646-4932-96E4-9E3B74CE1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F241A6-B8E8-4697-9107-4CAAE0E64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096" y="1539277"/>
            <a:ext cx="4305300" cy="1809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83D27B-884F-44C3-AD24-C8A0F95BB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3385277"/>
            <a:ext cx="2607103" cy="468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B0BD91-342E-4236-B73A-4BF1D1044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993" y="3889793"/>
            <a:ext cx="38671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079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54232-DC9F-5047-A917-F7F208BB7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Output of first few convolution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1C0AC-884E-7640-A6DA-664C1F3D5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of first convolution layers (first 4 channels) for a given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2F8FC-27FD-5440-8A7F-7115E2367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8EAC5E-66BE-394C-A0A4-A5C45721A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371" y="2136013"/>
            <a:ext cx="9371867" cy="21779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611F54-2FA5-7549-8E3F-6B13D13CB1B9}"/>
              </a:ext>
            </a:extLst>
          </p:cNvPr>
          <p:cNvSpPr txBox="1"/>
          <p:nvPr/>
        </p:nvSpPr>
        <p:spPr>
          <a:xfrm>
            <a:off x="1562582" y="4629873"/>
            <a:ext cx="77226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First, third, and fourth  channels looks like gradient images in different directions</a:t>
            </a:r>
          </a:p>
          <a:p>
            <a:endParaRPr lang="en-US" dirty="0"/>
          </a:p>
          <a:p>
            <a:r>
              <a:rPr lang="en-US" dirty="0"/>
              <a:t>In general, first few layers extract low level features!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022B62-9E80-4640-BFBE-1F8645BFF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95" y="2219060"/>
            <a:ext cx="2011937" cy="201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886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2A2C6-AC12-F142-A414-2AB655DAB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of higher layers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CE8BB-75B6-FC47-AB3D-3113FCA68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Output of last layer before the flatten layer (first 4 channels)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These carry “high level semantic information” about object category</a:t>
            </a:r>
          </a:p>
          <a:p>
            <a:r>
              <a:rPr lang="en-US" dirty="0"/>
              <a:t>See demo for outputs of other layers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CB33E-A624-3043-BDD5-B86DD4E07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EF2B4-4786-8F49-8EF4-84859D136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327" y="2144949"/>
            <a:ext cx="9295221" cy="21601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C5EE05-769A-7C45-ACA8-90089DF5C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95" y="2219060"/>
            <a:ext cx="2011937" cy="201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014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0987A-5296-4CF8-B786-5CADD966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Yourself!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FC165-78BC-4890-9FAF-75F1BA1E1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A83539-D281-40AB-BD85-543AFFEE6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449" y="1840156"/>
            <a:ext cx="5153025" cy="1419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F4C226-9DD3-41B5-8EE2-329F6F91A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198" y="3849931"/>
            <a:ext cx="2619375" cy="17430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3589A5-0002-40F0-B605-FF2DAC4C624C}"/>
              </a:ext>
            </a:extLst>
          </p:cNvPr>
          <p:cNvSpPr txBox="1"/>
          <p:nvPr/>
        </p:nvSpPr>
        <p:spPr>
          <a:xfrm>
            <a:off x="6430474" y="4158762"/>
            <a:ext cx="11112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=   </a:t>
            </a:r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?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7098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03E90-CD67-A340-833E-300BF94E0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191F0-70B1-F941-AD87-5599EA627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4342821" cy="4190191"/>
          </a:xfrm>
        </p:spPr>
        <p:txBody>
          <a:bodyPr>
            <a:normAutofit/>
          </a:bodyPr>
          <a:lstStyle/>
          <a:p>
            <a:r>
              <a:rPr lang="en-US" dirty="0"/>
              <a:t>CNN is not limited for classification!</a:t>
            </a:r>
          </a:p>
          <a:p>
            <a:r>
              <a:rPr lang="en-US" dirty="0"/>
              <a:t>When all the layers are convolution, the output can have the same shape as the input (speech-&gt;speech, image-&gt;image)</a:t>
            </a:r>
          </a:p>
          <a:p>
            <a:r>
              <a:rPr lang="en-US" dirty="0"/>
              <a:t> </a:t>
            </a:r>
            <a:r>
              <a:rPr lang="en-US" dirty="0" err="1"/>
              <a:t>Autoencoder</a:t>
            </a:r>
            <a:r>
              <a:rPr lang="en-US" dirty="0"/>
              <a:t>= </a:t>
            </a:r>
            <a:r>
              <a:rPr lang="en-US" dirty="0" err="1"/>
              <a:t>Encoder+Decoder</a:t>
            </a:r>
            <a:endParaRPr lang="en-US" dirty="0"/>
          </a:p>
          <a:p>
            <a:r>
              <a:rPr lang="en-US" dirty="0"/>
              <a:t>Encoder:  image-&gt; features; </a:t>
            </a:r>
          </a:p>
          <a:p>
            <a:r>
              <a:rPr lang="en-US" dirty="0"/>
              <a:t>Decoder: features -&gt;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92C12-C117-584E-B9B2-5D404D04F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23531-AE97-9D4A-98C0-92A0D9BE6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991" y="1539277"/>
            <a:ext cx="6409577" cy="363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24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idea:  Build a very deep neural network</a:t>
            </a:r>
          </a:p>
          <a:p>
            <a:r>
              <a:rPr lang="en-US" dirty="0"/>
              <a:t>60 million parameters, 650000 neurons</a:t>
            </a:r>
          </a:p>
          <a:p>
            <a:r>
              <a:rPr lang="en-US" dirty="0"/>
              <a:t>5 conv layers + 3 FC layers</a:t>
            </a:r>
          </a:p>
          <a:p>
            <a:r>
              <a:rPr lang="en-US" dirty="0"/>
              <a:t>Final is 1000-way </a:t>
            </a:r>
            <a:r>
              <a:rPr lang="en-US" dirty="0" err="1"/>
              <a:t>softmax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75E395-06A9-4B04-B58F-DCCBAAF2C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578" y="3503505"/>
            <a:ext cx="7293102" cy="229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466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92EE4-1780-804B-B9A5-4A0A9A95C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err="1"/>
              <a:t>Autoencoder</a:t>
            </a:r>
            <a:r>
              <a:rPr lang="en-US" dirty="0"/>
              <a:t> for image </a:t>
            </a:r>
            <a:r>
              <a:rPr lang="en-US" dirty="0" err="1"/>
              <a:t>denoising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2AC6D-8986-0346-AC9A-7E14A6C50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Using a subset of training samples in the cifar10 dataset </a:t>
            </a:r>
          </a:p>
          <a:p>
            <a:r>
              <a:rPr lang="en-US" dirty="0"/>
              <a:t> 2 encoding layers producing 32 (or 16) channels, 3 decoding layers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912F2-FC2F-5D48-9798-AC8A5F1EA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2C2AD3-5A0E-2D4E-A841-5C5887823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42" y="2359785"/>
            <a:ext cx="11217876" cy="341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1526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87C52-2B26-9D4E-9646-62BC5FC5D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Applications of </a:t>
            </a:r>
            <a:r>
              <a:rPr lang="en-US" dirty="0" err="1"/>
              <a:t>autoencoders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4FBE4-2A50-3348-B56F-75055148B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processing applications:</a:t>
            </a:r>
          </a:p>
          <a:p>
            <a:pPr lvl="1"/>
            <a:r>
              <a:rPr lang="en-US" dirty="0"/>
              <a:t>Image compression</a:t>
            </a:r>
          </a:p>
          <a:p>
            <a:pPr lvl="1"/>
            <a:r>
              <a:rPr lang="en-US" dirty="0"/>
              <a:t>Image segmentation </a:t>
            </a:r>
          </a:p>
          <a:p>
            <a:pPr lvl="1"/>
            <a:r>
              <a:rPr lang="en-US" dirty="0"/>
              <a:t>Saliency detection</a:t>
            </a:r>
          </a:p>
          <a:p>
            <a:r>
              <a:rPr lang="en-US" dirty="0"/>
              <a:t>Other applications</a:t>
            </a:r>
          </a:p>
          <a:p>
            <a:pPr lvl="1"/>
            <a:r>
              <a:rPr lang="en-US" dirty="0"/>
              <a:t>Unsupervised feature extraction</a:t>
            </a:r>
          </a:p>
          <a:p>
            <a:pPr lvl="1"/>
            <a:r>
              <a:rPr lang="en-US" dirty="0"/>
              <a:t>Speech </a:t>
            </a:r>
            <a:r>
              <a:rPr lang="en-US" dirty="0" err="1"/>
              <a:t>denoising</a:t>
            </a:r>
            <a:r>
              <a:rPr lang="en-US" dirty="0"/>
              <a:t> …</a:t>
            </a:r>
          </a:p>
          <a:p>
            <a:pPr lvl="1"/>
            <a:r>
              <a:rPr lang="en-US" dirty="0"/>
              <a:t>Language translation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 err="1"/>
              <a:t>Autoencoder</a:t>
            </a:r>
            <a:r>
              <a:rPr lang="en-US" dirty="0"/>
              <a:t> loss depends on the underlying application</a:t>
            </a:r>
          </a:p>
          <a:p>
            <a:r>
              <a:rPr lang="en-US" dirty="0"/>
              <a:t>Using adversarial loss can help to make the output look more like the target output (beyond this class)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FF739-A949-2F41-9FA4-EB7140579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FB7C0-0658-FB4E-9365-348F2928C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897" y="1508389"/>
            <a:ext cx="7136851" cy="27287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3CA5BE-F480-5B48-9835-A1B93CD44651}"/>
              </a:ext>
            </a:extLst>
          </p:cNvPr>
          <p:cNvSpPr/>
          <p:nvPr/>
        </p:nvSpPr>
        <p:spPr>
          <a:xfrm>
            <a:off x="6949663" y="3960530"/>
            <a:ext cx="47942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arahusky</a:t>
            </a:r>
            <a:r>
              <a:rPr lang="en-US" sz="1600" dirty="0"/>
              <a:t>/</a:t>
            </a:r>
            <a:r>
              <a:rPr lang="en-US" sz="1600" dirty="0" err="1"/>
              <a:t>Tensorflow</a:t>
            </a:r>
            <a:r>
              <a:rPr lang="en-US" sz="1600" dirty="0"/>
              <a:t>-Segmentation</a:t>
            </a:r>
          </a:p>
        </p:txBody>
      </p:sp>
    </p:spTree>
    <p:extLst>
      <p:ext uri="{BB962C8B-B14F-4D97-AF65-F5344CB8AC3E}">
        <p14:creationId xmlns:p14="http://schemas.microsoft.com/office/powerpoint/2010/main" val="1751838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0C69-EEC1-B64B-BFA5-7E2819303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Lab: 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A887D-16AC-5347-BDF9-DC9A9A69E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10901602" cy="4329817"/>
          </a:xfrm>
        </p:spPr>
        <p:txBody>
          <a:bodyPr/>
          <a:lstStyle/>
          <a:p>
            <a:r>
              <a:rPr lang="en-US" dirty="0"/>
              <a:t>For image classification or other applications, training from scratch takes tremendous resources</a:t>
            </a:r>
          </a:p>
          <a:p>
            <a:r>
              <a:rPr lang="en-US" dirty="0"/>
              <a:t>Instead, can refine the VGG or other well trained networks for Task A (e.g. </a:t>
            </a:r>
            <a:r>
              <a:rPr lang="en-US" dirty="0" err="1"/>
              <a:t>imagenet</a:t>
            </a:r>
            <a:r>
              <a:rPr lang="en-US" dirty="0"/>
              <a:t>)</a:t>
            </a:r>
          </a:p>
          <a:p>
            <a:r>
              <a:rPr lang="en-US" dirty="0"/>
              <a:t>Build a new network for Task B</a:t>
            </a:r>
          </a:p>
          <a:p>
            <a:pPr lvl="1"/>
            <a:r>
              <a:rPr lang="en-US" dirty="0"/>
              <a:t>Use early layers from first network</a:t>
            </a:r>
          </a:p>
          <a:p>
            <a:pPr lvl="1"/>
            <a:r>
              <a:rPr lang="en-US" dirty="0"/>
              <a:t>Freeze those parameters</a:t>
            </a:r>
          </a:p>
          <a:p>
            <a:pPr lvl="1"/>
            <a:r>
              <a:rPr lang="en-US" dirty="0"/>
              <a:t>Only train small number of parameters at end</a:t>
            </a:r>
          </a:p>
          <a:p>
            <a:r>
              <a:rPr lang="en-US" dirty="0"/>
              <a:t>Greatly reduces number of parameters for Task B</a:t>
            </a:r>
          </a:p>
          <a:p>
            <a:r>
              <a:rPr lang="en-US" dirty="0"/>
              <a:t>Can be trained on ~1000 images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A58C5-B713-394D-B640-3FED0BF57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82</a:t>
            </a:fld>
            <a:endParaRPr lang="en-US" dirty="0"/>
          </a:p>
        </p:txBody>
      </p:sp>
      <p:pic>
        <p:nvPicPr>
          <p:cNvPr id="3074" name="Picture 2" descr="Image result for transfer learning">
            <a:extLst>
              <a:ext uri="{FF2B5EF4-FFF2-40B4-BE49-F238E27FC236}">
                <a16:creationId xmlns:a16="http://schemas.microsoft.com/office/drawing/2014/main" id="{805AFDD3-9003-44D8-921F-543F6905D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570" y="2611355"/>
            <a:ext cx="3262845" cy="325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40183C-3CC8-4DB1-8034-D424900B57B9}"/>
              </a:ext>
            </a:extLst>
          </p:cNvPr>
          <p:cNvSpPr txBox="1"/>
          <p:nvPr/>
        </p:nvSpPr>
        <p:spPr>
          <a:xfrm>
            <a:off x="10757408" y="3396734"/>
            <a:ext cx="769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620583-6156-4C0C-9506-868D87487BF7}"/>
              </a:ext>
            </a:extLst>
          </p:cNvPr>
          <p:cNvSpPr txBox="1"/>
          <p:nvPr/>
        </p:nvSpPr>
        <p:spPr>
          <a:xfrm>
            <a:off x="10740959" y="4949391"/>
            <a:ext cx="769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B</a:t>
            </a:r>
          </a:p>
        </p:txBody>
      </p:sp>
    </p:spTree>
    <p:extLst>
      <p:ext uri="{BB962C8B-B14F-4D97-AF65-F5344CB8AC3E}">
        <p14:creationId xmlns:p14="http://schemas.microsoft.com/office/powerpoint/2010/main" val="2768671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49163" y="1940113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91324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54986</TotalTime>
  <Words>4585</Words>
  <Application>Microsoft Macintosh PowerPoint</Application>
  <PresentationFormat>Widescreen</PresentationFormat>
  <Paragraphs>783</Paragraphs>
  <Slides>82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9" baseType="lpstr">
      <vt:lpstr>medium-content-sans-serif-font</vt:lpstr>
      <vt:lpstr>Arial</vt:lpstr>
      <vt:lpstr>Calibri</vt:lpstr>
      <vt:lpstr>Cambria Math</vt:lpstr>
      <vt:lpstr>Courier New</vt:lpstr>
      <vt:lpstr>Wingdings</vt:lpstr>
      <vt:lpstr>Retrospect</vt:lpstr>
      <vt:lpstr>Unit 10. Convolutional and  Deep Neural Networks</vt:lpstr>
      <vt:lpstr>Learning Objectives</vt:lpstr>
      <vt:lpstr>Outline</vt:lpstr>
      <vt:lpstr>Dataset Pre-2009</vt:lpstr>
      <vt:lpstr>ImageNet (2009) </vt:lpstr>
      <vt:lpstr>ILSVRC </vt:lpstr>
      <vt:lpstr>Deep Networks Enter in 2012</vt:lpstr>
      <vt:lpstr>Alex Net</vt:lpstr>
      <vt:lpstr>Outline</vt:lpstr>
      <vt:lpstr>A One Layer Network</vt:lpstr>
      <vt:lpstr>Two Layer Network</vt:lpstr>
      <vt:lpstr>What about a More Complicated Region?</vt:lpstr>
      <vt:lpstr>Use Multiple Layers</vt:lpstr>
      <vt:lpstr>Can you Classify This?</vt:lpstr>
      <vt:lpstr>Build a Deep Neural Network</vt:lpstr>
      <vt:lpstr>Biological Inspiration</vt:lpstr>
      <vt:lpstr>History and Why Now?</vt:lpstr>
      <vt:lpstr>Outline</vt:lpstr>
      <vt:lpstr>Local Features</vt:lpstr>
      <vt:lpstr>Local Features</vt:lpstr>
      <vt:lpstr>Localization via “Correlation”</vt:lpstr>
      <vt:lpstr>Terminology</vt:lpstr>
      <vt:lpstr>Boundary Conditions</vt:lpstr>
      <vt:lpstr>Boundary Conditions Illustrated</vt:lpstr>
      <vt:lpstr>2D Convolution Example with Valid Mode</vt:lpstr>
      <vt:lpstr>Example Convolution in Python</vt:lpstr>
      <vt:lpstr>Ex 1. Convolution for Local Averaging</vt:lpstr>
      <vt:lpstr>Illustration of Boundary Conditions</vt:lpstr>
      <vt:lpstr>Averaging vs. Gaussian Filtering</vt:lpstr>
      <vt:lpstr>Ex 2.  Convolution for Edge Detection</vt:lpstr>
      <vt:lpstr>Edge Detection using Sobel Filter</vt:lpstr>
      <vt:lpstr>In-Class Exercise</vt:lpstr>
      <vt:lpstr>Outline</vt:lpstr>
      <vt:lpstr>Classic CNN Structure</vt:lpstr>
      <vt:lpstr>Tensors</vt:lpstr>
      <vt:lpstr>What Do Convolutional Layers Do?</vt:lpstr>
      <vt:lpstr>Subsampling and Pooling</vt:lpstr>
      <vt:lpstr>Max Pooling Illustrated</vt:lpstr>
      <vt:lpstr>What Dense Layers Do?</vt:lpstr>
      <vt:lpstr>Convolution vs Fully Connected</vt:lpstr>
      <vt:lpstr>Outline</vt:lpstr>
      <vt:lpstr>Creating Convolutional Layers in Keras</vt:lpstr>
      <vt:lpstr>Example 1:  Gradients of a BW image</vt:lpstr>
      <vt:lpstr>Create a Layer in Keras</vt:lpstr>
      <vt:lpstr>Set the Weights</vt:lpstr>
      <vt:lpstr>Perform Convolution in Keras</vt:lpstr>
      <vt:lpstr>Example 2:  Color Input</vt:lpstr>
      <vt:lpstr>Create the Layer in Keras</vt:lpstr>
      <vt:lpstr>Set the Weights</vt:lpstr>
      <vt:lpstr>Perform Convolution</vt:lpstr>
      <vt:lpstr>First Layer Filters in AlexNet</vt:lpstr>
      <vt:lpstr>Outline</vt:lpstr>
      <vt:lpstr>Indexing Multi-Layer Networks</vt:lpstr>
      <vt:lpstr>Back-Propagation in Convolutional Layers</vt:lpstr>
      <vt:lpstr>Gradient Details</vt:lpstr>
      <vt:lpstr>Gradient With Respect to Weights</vt:lpstr>
      <vt:lpstr>GPUs</vt:lpstr>
      <vt:lpstr>Batch Normalization</vt:lpstr>
      <vt:lpstr>Batch Normalization</vt:lpstr>
      <vt:lpstr>DropOut</vt:lpstr>
      <vt:lpstr>Data Augmentation</vt:lpstr>
      <vt:lpstr>CIFAR10 Demo</vt:lpstr>
      <vt:lpstr>CIFAR10 Demo</vt:lpstr>
      <vt:lpstr>Outline</vt:lpstr>
      <vt:lpstr>Pre-Trained Networks</vt:lpstr>
      <vt:lpstr>VGG16</vt:lpstr>
      <vt:lpstr>GoogleLeNet / Inception-v1</vt:lpstr>
      <vt:lpstr>Residual Networks</vt:lpstr>
      <vt:lpstr>Other Networks in the Deep Learning Zoo</vt:lpstr>
      <vt:lpstr>Loading the Pre-Trained Network</vt:lpstr>
      <vt:lpstr>Display the Network</vt:lpstr>
      <vt:lpstr>Get Some Test Images</vt:lpstr>
      <vt:lpstr>Make Predictions </vt:lpstr>
      <vt:lpstr>ImageNet Classification can be Hard</vt:lpstr>
      <vt:lpstr>Intermediate Layers</vt:lpstr>
      <vt:lpstr>Output of first few convolution layers</vt:lpstr>
      <vt:lpstr>Output of higher layers </vt:lpstr>
      <vt:lpstr>Try It Yourself!</vt:lpstr>
      <vt:lpstr>Autoencoder</vt:lpstr>
      <vt:lpstr>Demo: Autoencoder for image denoising</vt:lpstr>
      <vt:lpstr>Other Applications of autoencoders</vt:lpstr>
      <vt:lpstr>Lab: Transfer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Pei Liu</cp:lastModifiedBy>
  <cp:revision>772</cp:revision>
  <cp:lastPrinted>2021-03-14T14:40:56Z</cp:lastPrinted>
  <dcterms:created xsi:type="dcterms:W3CDTF">2015-03-22T11:15:32Z</dcterms:created>
  <dcterms:modified xsi:type="dcterms:W3CDTF">2021-03-24T14:13:05Z</dcterms:modified>
</cp:coreProperties>
</file>